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1"/>
  </p:notesMasterIdLst>
  <p:sldIdLst>
    <p:sldId id="334" r:id="rId5"/>
    <p:sldId id="421" r:id="rId6"/>
    <p:sldId id="315" r:id="rId7"/>
    <p:sldId id="316" r:id="rId8"/>
    <p:sldId id="337" r:id="rId9"/>
    <p:sldId id="339" r:id="rId10"/>
    <p:sldId id="345" r:id="rId11"/>
    <p:sldId id="340" r:id="rId12"/>
    <p:sldId id="352" r:id="rId13"/>
    <p:sldId id="346" r:id="rId14"/>
    <p:sldId id="347" r:id="rId15"/>
    <p:sldId id="348" r:id="rId16"/>
    <p:sldId id="349" r:id="rId17"/>
    <p:sldId id="354" r:id="rId18"/>
    <p:sldId id="344" r:id="rId19"/>
    <p:sldId id="353" r:id="rId20"/>
    <p:sldId id="355" r:id="rId21"/>
    <p:sldId id="356" r:id="rId22"/>
    <p:sldId id="341" r:id="rId23"/>
    <p:sldId id="357" r:id="rId24"/>
    <p:sldId id="358" r:id="rId25"/>
    <p:sldId id="360" r:id="rId26"/>
    <p:sldId id="359" r:id="rId27"/>
    <p:sldId id="361" r:id="rId28"/>
    <p:sldId id="362" r:id="rId29"/>
    <p:sldId id="363" r:id="rId30"/>
    <p:sldId id="364" r:id="rId31"/>
    <p:sldId id="365" r:id="rId32"/>
    <p:sldId id="366" r:id="rId33"/>
    <p:sldId id="367" r:id="rId34"/>
    <p:sldId id="368" r:id="rId35"/>
    <p:sldId id="369" r:id="rId36"/>
    <p:sldId id="370" r:id="rId37"/>
    <p:sldId id="373" r:id="rId38"/>
    <p:sldId id="372" r:id="rId39"/>
    <p:sldId id="374" r:id="rId40"/>
    <p:sldId id="375" r:id="rId41"/>
    <p:sldId id="376" r:id="rId42"/>
    <p:sldId id="400" r:id="rId43"/>
    <p:sldId id="401" r:id="rId44"/>
    <p:sldId id="342" r:id="rId45"/>
    <p:sldId id="350" r:id="rId46"/>
    <p:sldId id="377" r:id="rId47"/>
    <p:sldId id="351" r:id="rId48"/>
    <p:sldId id="378" r:id="rId49"/>
    <p:sldId id="379" r:id="rId50"/>
    <p:sldId id="380" r:id="rId51"/>
    <p:sldId id="381" r:id="rId52"/>
    <p:sldId id="382" r:id="rId53"/>
    <p:sldId id="383" r:id="rId54"/>
    <p:sldId id="384" r:id="rId55"/>
    <p:sldId id="385" r:id="rId56"/>
    <p:sldId id="386" r:id="rId57"/>
    <p:sldId id="387"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2" r:id="rId71"/>
    <p:sldId id="404" r:id="rId72"/>
    <p:sldId id="403" r:id="rId73"/>
    <p:sldId id="405" r:id="rId74"/>
    <p:sldId id="406" r:id="rId75"/>
    <p:sldId id="407" r:id="rId76"/>
    <p:sldId id="408" r:id="rId77"/>
    <p:sldId id="409" r:id="rId78"/>
    <p:sldId id="410" r:id="rId79"/>
    <p:sldId id="343" r:id="rId80"/>
    <p:sldId id="411" r:id="rId81"/>
    <p:sldId id="412" r:id="rId82"/>
    <p:sldId id="413" r:id="rId83"/>
    <p:sldId id="419" r:id="rId84"/>
    <p:sldId id="416" r:id="rId85"/>
    <p:sldId id="417" r:id="rId86"/>
    <p:sldId id="414" r:id="rId87"/>
    <p:sldId id="415" r:id="rId88"/>
    <p:sldId id="420" r:id="rId89"/>
    <p:sldId id="338" r:id="rId90"/>
  </p:sldIdLst>
  <p:sldSz cx="13681075" cy="7921625"/>
  <p:notesSz cx="6858000" cy="9144000"/>
  <p:defaultText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495">
          <p15:clr>
            <a:srgbClr val="A4A3A4"/>
          </p15:clr>
        </p15:guide>
        <p15:guide id="2" pos="43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FE8"/>
    <a:srgbClr val="0172EF"/>
    <a:srgbClr val="E74E09"/>
    <a:srgbClr val="CC0000"/>
    <a:srgbClr val="003366"/>
    <a:srgbClr val="EF814F"/>
    <a:srgbClr val="EEEEEE"/>
    <a:srgbClr val="F0F0F0"/>
    <a:srgbClr val="FFB329"/>
    <a:srgbClr val="ECA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60" d="100"/>
          <a:sy n="60" d="100"/>
        </p:scale>
        <p:origin x="-978" y="-516"/>
      </p:cViewPr>
      <p:guideLst>
        <p:guide orient="horz" pos="2495"/>
        <p:guide pos="4309"/>
      </p:guideLst>
    </p:cSldViewPr>
  </p:slideViewPr>
  <p:notesTextViewPr>
    <p:cViewPr>
      <p:scale>
        <a:sx n="1" d="1"/>
        <a:sy n="1" d="1"/>
      </p:scale>
      <p:origin x="0" y="0"/>
    </p:cViewPr>
  </p:notesTextViewPr>
  <p:sorterViewPr>
    <p:cViewPr>
      <p:scale>
        <a:sx n="33" d="100"/>
        <a:sy n="33" d="100"/>
      </p:scale>
      <p:origin x="0" y="162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7600EA-C80B-4463-BA7F-F7A5A4D4D639}" type="datetimeFigureOut">
              <a:rPr lang="zh-CN" altLang="en-US" smtClean="0"/>
              <a:t>2017/12/22</a:t>
            </a:fld>
            <a:endParaRPr lang="zh-CN" altLang="en-US"/>
          </a:p>
        </p:txBody>
      </p:sp>
      <p:sp>
        <p:nvSpPr>
          <p:cNvPr id="4" name="幻灯片图像占位符 3"/>
          <p:cNvSpPr>
            <a:spLocks noGrp="1" noRot="1" noChangeAspect="1"/>
          </p:cNvSpPr>
          <p:nvPr>
            <p:ph type="sldImg" idx="2"/>
          </p:nvPr>
        </p:nvSpPr>
        <p:spPr>
          <a:xfrm>
            <a:off x="468313" y="685800"/>
            <a:ext cx="59213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88EDA8-AA38-4EC8-A4A2-C9E52DD3CCD9}" type="slidenum">
              <a:rPr lang="zh-CN" altLang="en-US" smtClean="0"/>
              <a:t>‹#›</a:t>
            </a:fld>
            <a:endParaRPr lang="zh-CN" altLang="en-US"/>
          </a:p>
        </p:txBody>
      </p:sp>
    </p:spTree>
    <p:extLst>
      <p:ext uri="{BB962C8B-B14F-4D97-AF65-F5344CB8AC3E}">
        <p14:creationId xmlns:p14="http://schemas.microsoft.com/office/powerpoint/2010/main" val="598088762"/>
      </p:ext>
    </p:extLst>
  </p:cSld>
  <p:clrMap bg1="lt1" tx1="dk1" bg2="lt2" tx2="dk2" accent1="accent1" accent2="accent2" accent3="accent3" accent4="accent4" accent5="accent5" accent6="accent6" hlink="hlink" folHlink="folHlink"/>
  <p:notesStyle>
    <a:lvl1pPr marL="0" algn="l" defTabSz="1234440" rtl="0" eaLnBrk="1" latinLnBrk="0" hangingPunct="1">
      <a:defRPr sz="1600" kern="1200">
        <a:solidFill>
          <a:schemeClr val="tx1"/>
        </a:solidFill>
        <a:latin typeface="+mn-lt"/>
        <a:ea typeface="+mn-ea"/>
        <a:cs typeface="+mn-cs"/>
      </a:defRPr>
    </a:lvl1pPr>
    <a:lvl2pPr marL="617220" algn="l" defTabSz="1234440" rtl="0" eaLnBrk="1" latinLnBrk="0" hangingPunct="1">
      <a:defRPr sz="1600" kern="1200">
        <a:solidFill>
          <a:schemeClr val="tx1"/>
        </a:solidFill>
        <a:latin typeface="+mn-lt"/>
        <a:ea typeface="+mn-ea"/>
        <a:cs typeface="+mn-cs"/>
      </a:defRPr>
    </a:lvl2pPr>
    <a:lvl3pPr marL="1234440" algn="l" defTabSz="1234440" rtl="0" eaLnBrk="1" latinLnBrk="0" hangingPunct="1">
      <a:defRPr sz="1600" kern="1200">
        <a:solidFill>
          <a:schemeClr val="tx1"/>
        </a:solidFill>
        <a:latin typeface="+mn-lt"/>
        <a:ea typeface="+mn-ea"/>
        <a:cs typeface="+mn-cs"/>
      </a:defRPr>
    </a:lvl3pPr>
    <a:lvl4pPr marL="1851660" algn="l" defTabSz="1234440" rtl="0" eaLnBrk="1" latinLnBrk="0" hangingPunct="1">
      <a:defRPr sz="1600" kern="1200">
        <a:solidFill>
          <a:schemeClr val="tx1"/>
        </a:solidFill>
        <a:latin typeface="+mn-lt"/>
        <a:ea typeface="+mn-ea"/>
        <a:cs typeface="+mn-cs"/>
      </a:defRPr>
    </a:lvl4pPr>
    <a:lvl5pPr marL="2468880" algn="l" defTabSz="1234440" rtl="0" eaLnBrk="1" latinLnBrk="0" hangingPunct="1">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267188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2</a:t>
            </a:fld>
            <a:endParaRPr lang="zh-CN" altLang="en-US"/>
          </a:p>
        </p:txBody>
      </p:sp>
    </p:spTree>
    <p:extLst>
      <p:ext uri="{BB962C8B-B14F-4D97-AF65-F5344CB8AC3E}">
        <p14:creationId xmlns:p14="http://schemas.microsoft.com/office/powerpoint/2010/main" val="267188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3</a:t>
            </a:fld>
            <a:endParaRPr lang="zh-CN" altLang="en-US"/>
          </a:p>
        </p:txBody>
      </p:sp>
    </p:spTree>
    <p:extLst>
      <p:ext uri="{BB962C8B-B14F-4D97-AF65-F5344CB8AC3E}">
        <p14:creationId xmlns:p14="http://schemas.microsoft.com/office/powerpoint/2010/main" val="2711279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t>4</a:t>
            </a:fld>
            <a:endParaRPr lang="zh-CN" altLang="en-US"/>
          </a:p>
        </p:txBody>
      </p:sp>
    </p:spTree>
    <p:extLst>
      <p:ext uri="{BB962C8B-B14F-4D97-AF65-F5344CB8AC3E}">
        <p14:creationId xmlns:p14="http://schemas.microsoft.com/office/powerpoint/2010/main" val="350348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t>8</a:t>
            </a:fld>
            <a:endParaRPr lang="zh-CN" altLang="en-US"/>
          </a:p>
        </p:txBody>
      </p:sp>
    </p:spTree>
    <p:extLst>
      <p:ext uri="{BB962C8B-B14F-4D97-AF65-F5344CB8AC3E}">
        <p14:creationId xmlns:p14="http://schemas.microsoft.com/office/powerpoint/2010/main" val="3503488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t>19</a:t>
            </a:fld>
            <a:endParaRPr lang="zh-CN" altLang="en-US"/>
          </a:p>
        </p:txBody>
      </p:sp>
    </p:spTree>
    <p:extLst>
      <p:ext uri="{BB962C8B-B14F-4D97-AF65-F5344CB8AC3E}">
        <p14:creationId xmlns:p14="http://schemas.microsoft.com/office/powerpoint/2010/main" val="3503488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t>41</a:t>
            </a:fld>
            <a:endParaRPr lang="zh-CN" altLang="en-US"/>
          </a:p>
        </p:txBody>
      </p:sp>
    </p:spTree>
    <p:extLst>
      <p:ext uri="{BB962C8B-B14F-4D97-AF65-F5344CB8AC3E}">
        <p14:creationId xmlns:p14="http://schemas.microsoft.com/office/powerpoint/2010/main" val="350348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t>76</a:t>
            </a:fld>
            <a:endParaRPr lang="zh-CN" altLang="en-US"/>
          </a:p>
        </p:txBody>
      </p:sp>
    </p:spTree>
    <p:extLst>
      <p:ext uri="{BB962C8B-B14F-4D97-AF65-F5344CB8AC3E}">
        <p14:creationId xmlns:p14="http://schemas.microsoft.com/office/powerpoint/2010/main" val="3503488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86</a:t>
            </a:fld>
            <a:endParaRPr lang="zh-CN" altLang="en-US"/>
          </a:p>
        </p:txBody>
      </p:sp>
    </p:spTree>
    <p:extLst>
      <p:ext uri="{BB962C8B-B14F-4D97-AF65-F5344CB8AC3E}">
        <p14:creationId xmlns:p14="http://schemas.microsoft.com/office/powerpoint/2010/main" val="267188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6919" y="1567944"/>
            <a:ext cx="12478314" cy="1030463"/>
          </a:xfrm>
          <a:prstGeom prst="rect">
            <a:avLst/>
          </a:prstGeom>
        </p:spPr>
        <p:txBody>
          <a:bodyPr/>
          <a:lstStyle>
            <a:lvl1pPr algn="l">
              <a:lnSpc>
                <a:spcPts val="2000"/>
              </a:lnSpc>
              <a:defRPr sz="1400">
                <a:latin typeface="微软雅黑" panose="020B0503020204020204" pitchFamily="34" charset="-122"/>
                <a:ea typeface="微软雅黑" panose="020B0503020204020204" pitchFamily="34" charset="-122"/>
              </a:defRPr>
            </a:lvl1pPr>
          </a:lstStyle>
          <a:p>
            <a:pP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号微软雅黑字体。可以根据实际情况自行更改。在此输入你的正文内容，默认为</a:t>
            </a:r>
            <a:r>
              <a:rPr lang="en-US" altLang="zh-CN" sz="1400" dirty="0" smtClean="0">
                <a:solidFill>
                  <a:schemeClr val="tx1">
                    <a:lumMod val="75000"/>
                    <a:lumOff val="25000"/>
                  </a:schemeClr>
                </a:solidFill>
                <a:latin typeface="微软雅黑" pitchFamily="34" charset="-122"/>
                <a:ea typeface="微软雅黑" pitchFamily="34" charset="-122"/>
              </a:rPr>
              <a:t>14</a:t>
            </a:r>
            <a:r>
              <a:rPr lang="zh-CN" altLang="en-US" sz="1400" dirty="0" smtClean="0">
                <a:solidFill>
                  <a:schemeClr val="tx1">
                    <a:lumMod val="75000"/>
                    <a:lumOff val="25000"/>
                  </a:schemeClr>
                </a:solidFill>
                <a:latin typeface="微软雅黑" pitchFamily="34" charset="-122"/>
                <a:ea typeface="微软雅黑" pitchFamily="34" charset="-122"/>
              </a:rPr>
              <a:t>号微软雅黑字体。</a:t>
            </a:r>
            <a:endParaRPr lang="zh-CN" altLang="en-US" sz="1400" dirty="0">
              <a:solidFill>
                <a:schemeClr val="tx1">
                  <a:lumMod val="75000"/>
                  <a:lumOff val="25000"/>
                </a:schemeClr>
              </a:solidFill>
              <a:latin typeface="微软雅黑" pitchFamily="34" charset="-122"/>
              <a:ea typeface="微软雅黑" pitchFamily="34" charset="-122"/>
            </a:endParaRP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380646"/>
            <a:ext cx="13681075" cy="54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98430" y="-50887"/>
            <a:ext cx="1943993" cy="11339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userDrawn="1"/>
        </p:nvCxnSpPr>
        <p:spPr>
          <a:xfrm>
            <a:off x="2263363" y="720452"/>
            <a:ext cx="1141771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2911228" y="246431"/>
            <a:ext cx="406366" cy="418246"/>
            <a:chOff x="10727649" y="-269653"/>
            <a:chExt cx="406366" cy="418246"/>
          </a:xfrm>
          <a:effectLst>
            <a:outerShdw blurRad="254000" dist="63500" dir="8100000" algn="t" rotWithShape="0">
              <a:prstClr val="black">
                <a:alpha val="20000"/>
              </a:prstClr>
            </a:outerShdw>
          </a:effectLst>
        </p:grpSpPr>
        <p:sp>
          <p:nvSpPr>
            <p:cNvPr id="9" name="椭圆 8"/>
            <p:cNvSpPr/>
            <p:nvPr/>
          </p:nvSpPr>
          <p:spPr>
            <a:xfrm>
              <a:off x="10727649" y="-269653"/>
              <a:ext cx="406366" cy="418246"/>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736443" y="-260602"/>
              <a:ext cx="388778" cy="400144"/>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787502" y="-208051"/>
              <a:ext cx="286661" cy="295042"/>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endParaRPr lang="zh-CN" altLang="en-US" dirty="0"/>
            </a:p>
          </p:txBody>
        </p:sp>
      </p:grpSp>
      <p:sp>
        <p:nvSpPr>
          <p:cNvPr id="14" name="文本占位符 13"/>
          <p:cNvSpPr>
            <a:spLocks noGrp="1"/>
          </p:cNvSpPr>
          <p:nvPr>
            <p:ph type="body" sz="quarter" idx="10" hasCustomPrompt="1"/>
          </p:nvPr>
        </p:nvSpPr>
        <p:spPr>
          <a:xfrm>
            <a:off x="8136681" y="228922"/>
            <a:ext cx="4670425" cy="504056"/>
          </a:xfrm>
          <a:prstGeom prst="rect">
            <a:avLst/>
          </a:prstGeom>
        </p:spPr>
        <p:txBody>
          <a:bodyPr/>
          <a:lstStyle>
            <a:lvl1pPr marL="0" indent="0" algn="r">
              <a:buNone/>
              <a:defRPr sz="2400" b="1">
                <a:solidFill>
                  <a:srgbClr val="E74E09"/>
                </a:solidFill>
                <a:latin typeface="微软雅黑" panose="020B0503020204020204" pitchFamily="34" charset="-122"/>
                <a:ea typeface="微软雅黑" panose="020B0503020204020204" pitchFamily="34" charset="-122"/>
              </a:defRPr>
            </a:lvl1pPr>
          </a:lstStyle>
          <a:p>
            <a:pPr lvl="0"/>
            <a:r>
              <a:rPr lang="zh-CN" altLang="en-US" dirty="0" smtClean="0"/>
              <a:t>在此输入你的标题</a:t>
            </a:r>
            <a:r>
              <a:rPr lang="en-US" altLang="zh-CN" dirty="0" smtClean="0"/>
              <a:t>Title</a:t>
            </a:r>
            <a:endParaRPr lang="zh-CN" altLang="en-US" dirty="0"/>
          </a:p>
        </p:txBody>
      </p:sp>
      <p:sp>
        <p:nvSpPr>
          <p:cNvPr id="18" name="文本占位符 17"/>
          <p:cNvSpPr>
            <a:spLocks noGrp="1"/>
          </p:cNvSpPr>
          <p:nvPr>
            <p:ph type="body" sz="quarter" idx="11" hasCustomPrompt="1"/>
          </p:nvPr>
        </p:nvSpPr>
        <p:spPr>
          <a:xfrm>
            <a:off x="640344" y="1017586"/>
            <a:ext cx="12177131" cy="402190"/>
          </a:xfrm>
          <a:prstGeom prst="rect">
            <a:avLst/>
          </a:prstGeom>
        </p:spPr>
        <p:txBody>
          <a:bodyPr/>
          <a:lstStyle>
            <a:lvl1pPr marL="0" indent="0">
              <a:buNone/>
              <a:defRPr lang="zh-CN" altLang="en-US" sz="2400" b="1" kern="1200" dirty="0" smtClean="0">
                <a:solidFill>
                  <a:srgbClr val="E74E09"/>
                </a:solidFill>
                <a:latin typeface="微软雅黑" panose="020B0503020204020204" pitchFamily="34" charset="-122"/>
                <a:ea typeface="微软雅黑" panose="020B0503020204020204" pitchFamily="34" charset="-122"/>
                <a:cs typeface="+mn-cs"/>
              </a:defRPr>
            </a:lvl1pPr>
            <a:lvl2pPr marL="617220" indent="0" algn="l">
              <a:buNone/>
              <a:defRPr sz="2000" b="1">
                <a:solidFill>
                  <a:srgbClr val="E74E09"/>
                </a:solidFill>
                <a:latin typeface="微软雅黑" panose="020B0503020204020204" pitchFamily="34" charset="-122"/>
                <a:ea typeface="微软雅黑" panose="020B0503020204020204" pitchFamily="34" charset="-122"/>
              </a:defRPr>
            </a:lvl2pPr>
          </a:lstStyle>
          <a:p>
            <a:pPr lvl="0"/>
            <a:r>
              <a:rPr lang="zh-CN" altLang="en-US" dirty="0" smtClean="0"/>
              <a:t>此文本框为标题，默认为</a:t>
            </a:r>
            <a:r>
              <a:rPr lang="en-US" altLang="zh-CN" dirty="0" smtClean="0"/>
              <a:t>24</a:t>
            </a:r>
            <a:r>
              <a:rPr lang="zh-CN" altLang="en-US" dirty="0" smtClean="0"/>
              <a:t>号微软雅黑字符，可以根据实际需要自行更改。</a:t>
            </a:r>
            <a:endParaRPr lang="en-US" altLang="zh-CN" dirty="0" smtClean="0"/>
          </a:p>
        </p:txBody>
      </p:sp>
    </p:spTree>
    <p:extLst>
      <p:ext uri="{BB962C8B-B14F-4D97-AF65-F5344CB8AC3E}">
        <p14:creationId xmlns:p14="http://schemas.microsoft.com/office/powerpoint/2010/main" val="141435205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495" userDrawn="1">
          <p15:clr>
            <a:srgbClr val="FBAE40"/>
          </p15:clr>
        </p15:guide>
        <p15:guide id="2" pos="4309" userDrawn="1">
          <p15:clr>
            <a:srgbClr val="FBAE40"/>
          </p15:clr>
        </p15:guide>
        <p15:guide id="3" pos="453" userDrawn="1">
          <p15:clr>
            <a:srgbClr val="FBAE40"/>
          </p15:clr>
        </p15:guide>
        <p15:guide id="4" pos="8074" userDrawn="1">
          <p15:clr>
            <a:srgbClr val="FBAE40"/>
          </p15:clr>
        </p15:guide>
        <p15:guide id="5" orient="horz" pos="681" userDrawn="1">
          <p15:clr>
            <a:srgbClr val="FBAE40"/>
          </p15:clr>
        </p15:guide>
        <p15:guide id="6" orient="horz" pos="449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页">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3681075" cy="7921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295628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495">
          <p15:clr>
            <a:srgbClr val="FBAE40"/>
          </p15:clr>
        </p15:guide>
        <p15:guide id="2" pos="4309">
          <p15:clr>
            <a:srgbClr val="FBAE40"/>
          </p15:clr>
        </p15:guide>
        <p15:guide id="3" pos="8618">
          <p15:clr>
            <a:srgbClr val="FBAE40"/>
          </p15:clr>
        </p15:guide>
        <p15:guide id="4">
          <p15:clr>
            <a:srgbClr val="FBAE40"/>
          </p15:clr>
        </p15:guide>
        <p15:guide id="5" orient="horz">
          <p15:clr>
            <a:srgbClr val="FBAE40"/>
          </p15:clr>
        </p15:guide>
        <p15:guide id="6" orient="horz" pos="499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0338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380646"/>
            <a:ext cx="13681075" cy="54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98430" y="-50887"/>
            <a:ext cx="1943993" cy="113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82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258306"/>
      </p:ext>
    </p:extLst>
  </p:cSld>
  <p:clrMap bg1="lt1" tx1="dk1" bg2="lt2" tx2="dk2" accent1="accent1" accent2="accent2" accent3="accent3" accent4="accent4" accent5="accent5" accent6="accent6" hlink="hlink" folHlink="folHlink"/>
  <p:sldLayoutIdLst>
    <p:sldLayoutId id="2147483667" r:id="rId1"/>
    <p:sldLayoutId id="2147483665" r:id="rId2"/>
    <p:sldLayoutId id="2147483650" r:id="rId3"/>
    <p:sldLayoutId id="2147483666" r:id="rId4"/>
  </p:sldLayoutIdLst>
  <p:timing>
    <p:tnLst>
      <p:par>
        <p:cTn id="1" dur="indefinite" restart="never" nodeType="tmRoot"/>
      </p:par>
    </p:tnLst>
  </p:timing>
  <p:txStyles>
    <p:titleStyle>
      <a:lvl1pPr algn="ctr" defTabSz="1234440" rtl="0" eaLnBrk="1" latinLnBrk="0" hangingPunct="1">
        <a:spcBef>
          <a:spcPct val="0"/>
        </a:spcBef>
        <a:buNone/>
        <a:defRPr sz="5900" kern="1200">
          <a:solidFill>
            <a:schemeClr val="tx1"/>
          </a:solidFill>
          <a:latin typeface="+mj-lt"/>
          <a:ea typeface="+mj-ea"/>
          <a:cs typeface="+mj-cs"/>
        </a:defRPr>
      </a:lvl1pPr>
    </p:titleStyle>
    <p:bodyStyle>
      <a:lvl1pPr marL="462915" indent="-462915" algn="l" defTabSz="123444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1002983" indent="-385763" algn="l" defTabSz="123444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43050" indent="-308610" algn="l" defTabSz="12344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602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7749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9471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401193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62915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2463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192.168.32.10/" TargetMode="Externa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5" Type="http://schemas.openxmlformats.org/officeDocument/2006/relationships/hyperlink" Target="http://www.gta.com/" TargetMode="External"/><Relationship Id="rId4" Type="http://schemas.openxmlformats.org/officeDocument/2006/relationships/image" Target="../media/image156.png"/></Relationships>
</file>

<file path=ppt/slides/_rels/slide85.xml.rels><?xml version="1.0" encoding="UTF-8" standalone="yes"?>
<Relationships xmlns="http://schemas.openxmlformats.org/package/2006/relationships"><Relationship Id="rId2" Type="http://schemas.openxmlformats.org/officeDocument/2006/relationships/hyperlink" Target="http://192.168.32.10/"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em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_Worker\Z.文档\培训\Windows群集环境搭建及应用部署\2017-05-11Windows群集环境搭建及应用部署培训班签到二维码.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121" y="504428"/>
            <a:ext cx="6984776" cy="698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7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584548"/>
            <a:ext cx="12478314" cy="6048672"/>
          </a:xfrm>
        </p:spPr>
        <p:txBody>
          <a:bodyPr/>
          <a:lstStyle/>
          <a:p>
            <a:pPr>
              <a:lnSpc>
                <a:spcPct val="175000"/>
              </a:lnSpc>
            </a:pPr>
            <a:r>
              <a:rPr lang="zh-CN" altLang="en-US" sz="1800" b="1" dirty="0">
                <a:solidFill>
                  <a:srgbClr val="CC0000"/>
                </a:solidFill>
              </a:rPr>
              <a:t>三</a:t>
            </a:r>
            <a:r>
              <a:rPr lang="zh-CN" altLang="en-US" sz="1800" b="1" dirty="0" smtClean="0">
                <a:solidFill>
                  <a:srgbClr val="CC0000"/>
                </a:solidFill>
              </a:rPr>
              <a:t>、磁盘</a:t>
            </a:r>
            <a:r>
              <a:rPr lang="en-US" altLang="zh-CN" sz="1800" dirty="0">
                <a:solidFill>
                  <a:srgbClr val="CC0000"/>
                </a:solidFill>
              </a:rPr>
              <a:t/>
            </a:r>
            <a:br>
              <a:rPr lang="en-US" altLang="zh-CN" sz="1800" dirty="0">
                <a:solidFill>
                  <a:srgbClr val="CC0000"/>
                </a:solidFill>
              </a:rPr>
            </a:br>
            <a:r>
              <a:rPr lang="en-US" altLang="zh-CN" sz="1800" dirty="0">
                <a:solidFill>
                  <a:schemeClr val="tx1">
                    <a:lumMod val="85000"/>
                    <a:lumOff val="15000"/>
                  </a:schemeClr>
                </a:solidFill>
              </a:rPr>
              <a:t>1</a:t>
            </a:r>
            <a:r>
              <a:rPr lang="zh-CN" altLang="en-US" sz="1800" dirty="0">
                <a:solidFill>
                  <a:schemeClr val="tx1">
                    <a:lumMod val="85000"/>
                    <a:lumOff val="15000"/>
                  </a:schemeClr>
                </a:solidFill>
              </a:rPr>
              <a:t>、除操作系统所在磁盘外，还需要两个额外的</a:t>
            </a:r>
            <a:r>
              <a:rPr lang="en-US" altLang="zh-CN" sz="1800" dirty="0">
                <a:solidFill>
                  <a:schemeClr val="tx1">
                    <a:lumMod val="85000"/>
                    <a:lumOff val="15000"/>
                  </a:schemeClr>
                </a:solidFill>
              </a:rPr>
              <a:t>SCSI</a:t>
            </a:r>
            <a:r>
              <a:rPr lang="zh-CN" altLang="en-US" sz="1800" dirty="0">
                <a:solidFill>
                  <a:schemeClr val="tx1">
                    <a:lumMod val="85000"/>
                    <a:lumOff val="15000"/>
                  </a:schemeClr>
                </a:solidFill>
              </a:rPr>
              <a:t>磁盘。一个用来做仲裁磁盘，另一个用来充当数据共享磁盘。</a:t>
            </a:r>
            <a:br>
              <a:rPr lang="zh-CN" altLang="en-US" sz="1800" dirty="0">
                <a:solidFill>
                  <a:schemeClr val="tx1">
                    <a:lumMod val="85000"/>
                    <a:lumOff val="15000"/>
                  </a:schemeClr>
                </a:solidFill>
              </a:rPr>
            </a:br>
            <a:r>
              <a:rPr lang="en-US" altLang="zh-CN" sz="1800" dirty="0">
                <a:solidFill>
                  <a:schemeClr val="tx1">
                    <a:lumMod val="85000"/>
                    <a:lumOff val="15000"/>
                  </a:schemeClr>
                </a:solidFill>
              </a:rPr>
              <a:t>2</a:t>
            </a:r>
            <a:r>
              <a:rPr lang="zh-CN" altLang="en-US" sz="1800" dirty="0">
                <a:solidFill>
                  <a:schemeClr val="tx1">
                    <a:lumMod val="85000"/>
                    <a:lumOff val="15000"/>
                  </a:schemeClr>
                </a:solidFill>
              </a:rPr>
              <a:t>、共享磁盘必须位于系统驱动器所用的控制器以外的另一个控制器上。不要和操作系统所在磁盘使用同一个总线。</a:t>
            </a:r>
            <a:br>
              <a:rPr lang="zh-CN" altLang="en-US" sz="1800" dirty="0">
                <a:solidFill>
                  <a:schemeClr val="tx1">
                    <a:lumMod val="85000"/>
                    <a:lumOff val="15000"/>
                  </a:schemeClr>
                </a:solidFill>
              </a:rPr>
            </a:br>
            <a:r>
              <a:rPr lang="en-US" altLang="zh-CN" sz="1800" dirty="0">
                <a:solidFill>
                  <a:schemeClr val="tx1">
                    <a:lumMod val="85000"/>
                    <a:lumOff val="15000"/>
                  </a:schemeClr>
                </a:solidFill>
              </a:rPr>
              <a:t>3</a:t>
            </a:r>
            <a:r>
              <a:rPr lang="zh-CN" altLang="en-US" sz="1800" dirty="0">
                <a:solidFill>
                  <a:schemeClr val="tx1">
                    <a:lumMod val="85000"/>
                    <a:lumOff val="15000"/>
                  </a:schemeClr>
                </a:solidFill>
              </a:rPr>
              <a:t>、所有共享磁盘，包括仲裁磁盘，必须在物理上附加到一个共享总线。</a:t>
            </a:r>
            <a:br>
              <a:rPr lang="zh-CN" altLang="en-US" sz="1800" dirty="0">
                <a:solidFill>
                  <a:schemeClr val="tx1">
                    <a:lumMod val="85000"/>
                    <a:lumOff val="15000"/>
                  </a:schemeClr>
                </a:solidFill>
              </a:rPr>
            </a:br>
            <a:r>
              <a:rPr lang="en-US" altLang="zh-CN" sz="1800" dirty="0">
                <a:solidFill>
                  <a:schemeClr val="tx1">
                    <a:lumMod val="85000"/>
                    <a:lumOff val="15000"/>
                  </a:schemeClr>
                </a:solidFill>
              </a:rPr>
              <a:t>4</a:t>
            </a:r>
            <a:r>
              <a:rPr lang="zh-CN" altLang="en-US" sz="1800" dirty="0">
                <a:solidFill>
                  <a:schemeClr val="tx1">
                    <a:lumMod val="85000"/>
                    <a:lumOff val="15000"/>
                  </a:schemeClr>
                </a:solidFill>
              </a:rPr>
              <a:t>、仲裁磁盘空间大小最小</a:t>
            </a:r>
            <a:r>
              <a:rPr lang="en-US" altLang="zh-CN" sz="1800" dirty="0">
                <a:solidFill>
                  <a:schemeClr val="tx1">
                    <a:lumMod val="85000"/>
                    <a:lumOff val="15000"/>
                  </a:schemeClr>
                </a:solidFill>
              </a:rPr>
              <a:t>50 MB</a:t>
            </a:r>
            <a:r>
              <a:rPr lang="zh-CN" altLang="en-US" sz="1800" dirty="0">
                <a:solidFill>
                  <a:schemeClr val="tx1">
                    <a:lumMod val="85000"/>
                    <a:lumOff val="15000"/>
                  </a:schemeClr>
                </a:solidFill>
              </a:rPr>
              <a:t>。为了得到最佳的</a:t>
            </a:r>
            <a:r>
              <a:rPr lang="en-US" altLang="zh-CN" sz="1800" dirty="0">
                <a:solidFill>
                  <a:schemeClr val="tx1">
                    <a:lumMod val="85000"/>
                    <a:lumOff val="15000"/>
                  </a:schemeClr>
                </a:solidFill>
              </a:rPr>
              <a:t>NTFS</a:t>
            </a:r>
            <a:r>
              <a:rPr lang="zh-CN" altLang="en-US" sz="1800" dirty="0">
                <a:solidFill>
                  <a:schemeClr val="tx1">
                    <a:lumMod val="85000"/>
                    <a:lumOff val="15000"/>
                  </a:schemeClr>
                </a:solidFill>
              </a:rPr>
              <a:t>文件系统性能，建议采用最小</a:t>
            </a:r>
            <a:r>
              <a:rPr lang="en-US" altLang="zh-CN" sz="1800" dirty="0">
                <a:solidFill>
                  <a:schemeClr val="tx1">
                    <a:lumMod val="85000"/>
                    <a:lumOff val="15000"/>
                  </a:schemeClr>
                </a:solidFill>
              </a:rPr>
              <a:t>500 MB</a:t>
            </a:r>
            <a:r>
              <a:rPr lang="zh-CN" altLang="en-US" sz="1800" dirty="0">
                <a:solidFill>
                  <a:schemeClr val="tx1">
                    <a:lumMod val="85000"/>
                    <a:lumOff val="15000"/>
                  </a:schemeClr>
                </a:solidFill>
              </a:rPr>
              <a:t>的磁盘分区。</a:t>
            </a:r>
            <a:br>
              <a:rPr lang="zh-CN" altLang="en-US" sz="1800" dirty="0">
                <a:solidFill>
                  <a:schemeClr val="tx1">
                    <a:lumMod val="85000"/>
                    <a:lumOff val="15000"/>
                  </a:schemeClr>
                </a:solidFill>
              </a:rPr>
            </a:br>
            <a:r>
              <a:rPr lang="en-US" altLang="zh-CN" sz="1800" dirty="0">
                <a:solidFill>
                  <a:schemeClr val="tx1">
                    <a:lumMod val="85000"/>
                    <a:lumOff val="15000"/>
                  </a:schemeClr>
                </a:solidFill>
              </a:rPr>
              <a:t>5</a:t>
            </a:r>
            <a:r>
              <a:rPr lang="zh-CN" altLang="en-US" sz="1800" dirty="0">
                <a:solidFill>
                  <a:schemeClr val="tx1">
                    <a:lumMod val="85000"/>
                    <a:lumOff val="15000"/>
                  </a:schemeClr>
                </a:solidFill>
              </a:rPr>
              <a:t>、所有共享磁盘必须配置为基本磁盘，而不能为动态磁盘。</a:t>
            </a:r>
            <a:br>
              <a:rPr lang="zh-CN" altLang="en-US" sz="1800" dirty="0">
                <a:solidFill>
                  <a:schemeClr val="tx1">
                    <a:lumMod val="85000"/>
                    <a:lumOff val="15000"/>
                  </a:schemeClr>
                </a:solidFill>
              </a:rPr>
            </a:br>
            <a:r>
              <a:rPr lang="en-US" altLang="zh-CN" sz="1800" dirty="0">
                <a:solidFill>
                  <a:schemeClr val="tx1">
                    <a:lumMod val="85000"/>
                    <a:lumOff val="15000"/>
                  </a:schemeClr>
                </a:solidFill>
              </a:rPr>
              <a:t>6</a:t>
            </a:r>
            <a:r>
              <a:rPr lang="zh-CN" altLang="en-US" sz="1800" dirty="0">
                <a:solidFill>
                  <a:schemeClr val="tx1">
                    <a:lumMod val="85000"/>
                    <a:lumOff val="15000"/>
                  </a:schemeClr>
                </a:solidFill>
              </a:rPr>
              <a:t>、共享磁盘不支持软件容错，不要再试图对共享磁盘做软</a:t>
            </a:r>
            <a:r>
              <a:rPr lang="en-US" altLang="zh-CN" sz="1800" dirty="0">
                <a:solidFill>
                  <a:schemeClr val="tx1">
                    <a:lumMod val="85000"/>
                    <a:lumOff val="15000"/>
                  </a:schemeClr>
                </a:solidFill>
              </a:rPr>
              <a:t>RAID</a:t>
            </a:r>
            <a:r>
              <a:rPr lang="zh-CN" altLang="en-US" sz="1800" dirty="0">
                <a:solidFill>
                  <a:schemeClr val="tx1">
                    <a:lumMod val="85000"/>
                    <a:lumOff val="15000"/>
                  </a:schemeClr>
                </a:solidFill>
              </a:rPr>
              <a:t>。</a:t>
            </a:r>
            <a:br>
              <a:rPr lang="zh-CN" altLang="en-US" sz="1800" dirty="0">
                <a:solidFill>
                  <a:schemeClr val="tx1">
                    <a:lumMod val="85000"/>
                    <a:lumOff val="15000"/>
                  </a:schemeClr>
                </a:solidFill>
              </a:rPr>
            </a:br>
            <a:r>
              <a:rPr lang="en-US" altLang="zh-CN" sz="1800" dirty="0">
                <a:solidFill>
                  <a:schemeClr val="tx1">
                    <a:lumMod val="85000"/>
                    <a:lumOff val="15000"/>
                  </a:schemeClr>
                </a:solidFill>
              </a:rPr>
              <a:t>7</a:t>
            </a:r>
            <a:r>
              <a:rPr lang="zh-CN" altLang="en-US" sz="1800" dirty="0">
                <a:solidFill>
                  <a:schemeClr val="tx1">
                    <a:lumMod val="85000"/>
                    <a:lumOff val="15000"/>
                  </a:schemeClr>
                </a:solidFill>
              </a:rPr>
              <a:t>、如果您使用的是</a:t>
            </a:r>
            <a:r>
              <a:rPr lang="en-US" altLang="zh-CN" sz="1800" dirty="0">
                <a:solidFill>
                  <a:schemeClr val="tx1">
                    <a:lumMod val="85000"/>
                    <a:lumOff val="15000"/>
                  </a:schemeClr>
                </a:solidFill>
              </a:rPr>
              <a:t>64</a:t>
            </a:r>
            <a:r>
              <a:rPr lang="zh-CN" altLang="en-US" sz="1800" dirty="0">
                <a:solidFill>
                  <a:schemeClr val="tx1">
                    <a:lumMod val="85000"/>
                    <a:lumOff val="15000"/>
                  </a:schemeClr>
                </a:solidFill>
              </a:rPr>
              <a:t>位版本的</a:t>
            </a:r>
            <a:r>
              <a:rPr lang="en-US" altLang="zh-CN" sz="1800" dirty="0">
                <a:solidFill>
                  <a:schemeClr val="tx1">
                    <a:lumMod val="85000"/>
                    <a:lumOff val="15000"/>
                  </a:schemeClr>
                </a:solidFill>
              </a:rPr>
              <a:t>Windows Server 2003</a:t>
            </a:r>
            <a:r>
              <a:rPr lang="zh-CN" altLang="en-US" sz="1800" dirty="0">
                <a:solidFill>
                  <a:schemeClr val="tx1">
                    <a:lumMod val="85000"/>
                    <a:lumOff val="15000"/>
                  </a:schemeClr>
                </a:solidFill>
              </a:rPr>
              <a:t>的系统，需要注意的是，所有共享磁盘必须配置为主引导记录（</a:t>
            </a:r>
            <a:r>
              <a:rPr lang="en-US" altLang="zh-CN" sz="1800" dirty="0">
                <a:solidFill>
                  <a:schemeClr val="tx1">
                    <a:lumMod val="85000"/>
                    <a:lumOff val="15000"/>
                  </a:schemeClr>
                </a:solidFill>
              </a:rPr>
              <a:t>MBR</a:t>
            </a:r>
            <a:r>
              <a:rPr lang="zh-CN" altLang="en-US" sz="1800" dirty="0">
                <a:solidFill>
                  <a:schemeClr val="tx1">
                    <a:lumMod val="85000"/>
                    <a:lumOff val="15000"/>
                  </a:schemeClr>
                </a:solidFill>
              </a:rPr>
              <a:t>），也就是建立主分区。也不要试图配置为</a:t>
            </a:r>
            <a:r>
              <a:rPr lang="en-US" altLang="zh-CN" sz="1800" dirty="0">
                <a:solidFill>
                  <a:schemeClr val="tx1">
                    <a:lumMod val="85000"/>
                    <a:lumOff val="15000"/>
                  </a:schemeClr>
                </a:solidFill>
              </a:rPr>
              <a:t>GPT</a:t>
            </a:r>
            <a:r>
              <a:rPr lang="zh-CN" altLang="en-US" sz="1800" dirty="0">
                <a:solidFill>
                  <a:schemeClr val="tx1">
                    <a:lumMod val="85000"/>
                    <a:lumOff val="15000"/>
                  </a:schemeClr>
                </a:solidFill>
              </a:rPr>
              <a:t>磁盘，因为它不能作为群集磁盘得到支持。</a:t>
            </a:r>
            <a:br>
              <a:rPr lang="zh-CN" altLang="en-US" sz="1800" dirty="0">
                <a:solidFill>
                  <a:schemeClr val="tx1">
                    <a:lumMod val="85000"/>
                    <a:lumOff val="15000"/>
                  </a:schemeClr>
                </a:solidFill>
              </a:rPr>
            </a:br>
            <a:r>
              <a:rPr lang="en-US" altLang="zh-CN" sz="1800" dirty="0">
                <a:solidFill>
                  <a:schemeClr val="tx1">
                    <a:lumMod val="85000"/>
                    <a:lumOff val="15000"/>
                  </a:schemeClr>
                </a:solidFill>
              </a:rPr>
              <a:t>8</a:t>
            </a:r>
            <a:r>
              <a:rPr lang="zh-CN" altLang="en-US" sz="1800" dirty="0">
                <a:solidFill>
                  <a:schemeClr val="tx1">
                    <a:lumMod val="85000"/>
                    <a:lumOff val="15000"/>
                  </a:schemeClr>
                </a:solidFill>
              </a:rPr>
              <a:t>、群集磁盘上的所有分区必须格式化为</a:t>
            </a:r>
            <a:r>
              <a:rPr lang="en-US" altLang="zh-CN" sz="1800" dirty="0">
                <a:solidFill>
                  <a:schemeClr val="tx1">
                    <a:lumMod val="85000"/>
                    <a:lumOff val="15000"/>
                  </a:schemeClr>
                </a:solidFill>
              </a:rPr>
              <a:t>NTFS</a:t>
            </a:r>
            <a:r>
              <a:rPr lang="zh-CN" altLang="en-US" sz="1800" dirty="0">
                <a:solidFill>
                  <a:schemeClr val="tx1">
                    <a:lumMod val="85000"/>
                    <a:lumOff val="15000"/>
                  </a:schemeClr>
                </a:solidFill>
              </a:rPr>
              <a:t>。</a:t>
            </a:r>
            <a:br>
              <a:rPr lang="zh-CN" altLang="en-US" sz="1800" dirty="0">
                <a:solidFill>
                  <a:schemeClr val="tx1">
                    <a:lumMod val="85000"/>
                    <a:lumOff val="15000"/>
                  </a:schemeClr>
                </a:solidFill>
              </a:rPr>
            </a:br>
            <a:r>
              <a:rPr lang="en-US" altLang="zh-CN" sz="1800" dirty="0">
                <a:solidFill>
                  <a:schemeClr val="tx1">
                    <a:lumMod val="85000"/>
                    <a:lumOff val="15000"/>
                  </a:schemeClr>
                </a:solidFill>
              </a:rPr>
              <a:t>9</a:t>
            </a:r>
            <a:r>
              <a:rPr lang="zh-CN" altLang="en-US" sz="1800" dirty="0">
                <a:solidFill>
                  <a:schemeClr val="tx1">
                    <a:lumMod val="85000"/>
                    <a:lumOff val="15000"/>
                  </a:schemeClr>
                </a:solidFill>
              </a:rPr>
              <a:t>、群集节点的操作系统必须采用同架构的版本，不能节点</a:t>
            </a:r>
            <a:r>
              <a:rPr lang="en-US" altLang="zh-CN" sz="1800" dirty="0">
                <a:solidFill>
                  <a:schemeClr val="tx1">
                    <a:lumMod val="85000"/>
                    <a:lumOff val="15000"/>
                  </a:schemeClr>
                </a:solidFill>
              </a:rPr>
              <a:t>A</a:t>
            </a:r>
            <a:r>
              <a:rPr lang="zh-CN" altLang="en-US" sz="1800" dirty="0">
                <a:solidFill>
                  <a:schemeClr val="tx1">
                    <a:lumMod val="85000"/>
                    <a:lumOff val="15000"/>
                  </a:schemeClr>
                </a:solidFill>
              </a:rPr>
              <a:t>采用</a:t>
            </a:r>
            <a:r>
              <a:rPr lang="en-US" altLang="zh-CN" sz="1800" dirty="0">
                <a:solidFill>
                  <a:schemeClr val="tx1">
                    <a:lumMod val="85000"/>
                    <a:lumOff val="15000"/>
                  </a:schemeClr>
                </a:solidFill>
              </a:rPr>
              <a:t>32</a:t>
            </a:r>
            <a:r>
              <a:rPr lang="zh-CN" altLang="en-US" sz="1800" dirty="0">
                <a:solidFill>
                  <a:schemeClr val="tx1">
                    <a:lumMod val="85000"/>
                    <a:lumOff val="15000"/>
                  </a:schemeClr>
                </a:solidFill>
              </a:rPr>
              <a:t>位系统，而节点</a:t>
            </a:r>
            <a:r>
              <a:rPr lang="en-US" altLang="zh-CN" sz="1800" dirty="0">
                <a:solidFill>
                  <a:schemeClr val="tx1">
                    <a:lumMod val="85000"/>
                    <a:lumOff val="15000"/>
                  </a:schemeClr>
                </a:solidFill>
              </a:rPr>
              <a:t>B</a:t>
            </a:r>
            <a:r>
              <a:rPr lang="zh-CN" altLang="en-US" sz="1800" dirty="0">
                <a:solidFill>
                  <a:schemeClr val="tx1">
                    <a:lumMod val="85000"/>
                    <a:lumOff val="15000"/>
                  </a:schemeClr>
                </a:solidFill>
              </a:rPr>
              <a:t>却使用</a:t>
            </a:r>
            <a:r>
              <a:rPr lang="en-US" altLang="zh-CN" sz="1800" dirty="0">
                <a:solidFill>
                  <a:schemeClr val="tx1">
                    <a:lumMod val="85000"/>
                    <a:lumOff val="15000"/>
                  </a:schemeClr>
                </a:solidFill>
              </a:rPr>
              <a:t>64</a:t>
            </a:r>
            <a:r>
              <a:rPr lang="zh-CN" altLang="en-US" sz="1800" dirty="0">
                <a:solidFill>
                  <a:schemeClr val="tx1">
                    <a:lumMod val="85000"/>
                    <a:lumOff val="15000"/>
                  </a:schemeClr>
                </a:solidFill>
              </a:rPr>
              <a:t>位系统。</a:t>
            </a:r>
          </a:p>
        </p:txBody>
      </p:sp>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smtClean="0"/>
              <a:t>必要条件</a:t>
            </a:r>
            <a:endParaRPr lang="zh-CN" altLang="en-US" dirty="0"/>
          </a:p>
        </p:txBody>
      </p:sp>
    </p:spTree>
    <p:extLst>
      <p:ext uri="{BB962C8B-B14F-4D97-AF65-F5344CB8AC3E}">
        <p14:creationId xmlns:p14="http://schemas.microsoft.com/office/powerpoint/2010/main" val="20774953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a:t>资源</a:t>
            </a:r>
            <a:r>
              <a:rPr lang="zh-CN" altLang="en-US" dirty="0" smtClean="0"/>
              <a:t>规划</a:t>
            </a:r>
            <a:endParaRPr lang="zh-CN" alt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937" y="1512540"/>
            <a:ext cx="10796431"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1946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smtClean="0"/>
              <a:t>网络拓扑图</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153" y="871947"/>
            <a:ext cx="5688632" cy="621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0976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smtClean="0"/>
              <a:t>创建共享磁盘</a:t>
            </a:r>
            <a:endParaRPr lang="zh-CN" altLang="en-US" dirty="0"/>
          </a:p>
        </p:txBody>
      </p:sp>
      <p:sp>
        <p:nvSpPr>
          <p:cNvPr id="5" name="标题 19"/>
          <p:cNvSpPr>
            <a:spLocks noGrp="1"/>
          </p:cNvSpPr>
          <p:nvPr>
            <p:ph type="title"/>
          </p:nvPr>
        </p:nvSpPr>
        <p:spPr>
          <a:xfrm>
            <a:off x="626919" y="1584548"/>
            <a:ext cx="12478314" cy="4824536"/>
          </a:xfrm>
        </p:spPr>
        <p:txBody>
          <a:bodyPr/>
          <a:lstStyle/>
          <a:p>
            <a:pPr>
              <a:lnSpc>
                <a:spcPct val="175000"/>
              </a:lnSpc>
            </a:pPr>
            <a:r>
              <a:rPr lang="zh-CN" altLang="en-US" sz="1800" b="1" dirty="0">
                <a:solidFill>
                  <a:srgbClr val="CC0000"/>
                </a:solidFill>
              </a:rPr>
              <a:t>一</a:t>
            </a:r>
            <a:r>
              <a:rPr lang="zh-CN" altLang="en-US" sz="1800" b="1" dirty="0" smtClean="0">
                <a:solidFill>
                  <a:srgbClr val="CC0000"/>
                </a:solidFill>
              </a:rPr>
              <a:t>、创建目录</a:t>
            </a:r>
            <a:r>
              <a:rPr lang="en-US" altLang="zh-CN" sz="1800" dirty="0">
                <a:solidFill>
                  <a:srgbClr val="CC0000"/>
                </a:solidFill>
              </a:rPr>
              <a:t/>
            </a:r>
            <a:br>
              <a:rPr lang="en-US" altLang="zh-CN" sz="1800" dirty="0">
                <a:solidFill>
                  <a:srgbClr val="CC0000"/>
                </a:solidFill>
              </a:rPr>
            </a:br>
            <a:r>
              <a:rPr lang="zh-CN" altLang="en-US" sz="1800" dirty="0" smtClean="0">
                <a:solidFill>
                  <a:schemeClr val="tx1">
                    <a:lumMod val="85000"/>
                    <a:lumOff val="15000"/>
                  </a:schemeClr>
                </a:solidFill>
              </a:rPr>
              <a:t>　　用于存放共享磁盘的路径，如：</a:t>
            </a:r>
            <a:r>
              <a:rPr lang="en-US" altLang="zh-CN" sz="1800" dirty="0" smtClean="0">
                <a:solidFill>
                  <a:schemeClr val="tx1">
                    <a:lumMod val="85000"/>
                    <a:lumOff val="15000"/>
                  </a:schemeClr>
                </a:solidFill>
              </a:rPr>
              <a:t>E:\ShareDisks</a:t>
            </a:r>
            <a:br>
              <a:rPr lang="en-US" altLang="zh-CN" sz="1800" dirty="0" smtClean="0">
                <a:solidFill>
                  <a:schemeClr val="tx1">
                    <a:lumMod val="85000"/>
                    <a:lumOff val="15000"/>
                  </a:schemeClr>
                </a:solidFill>
              </a:rPr>
            </a:b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r>
              <a:rPr lang="zh-CN" altLang="en-US" sz="1800" b="1" dirty="0" smtClean="0">
                <a:solidFill>
                  <a:srgbClr val="CC0000"/>
                </a:solidFill>
              </a:rPr>
              <a:t>二</a:t>
            </a:r>
            <a:r>
              <a:rPr lang="zh-CN" altLang="en-US" sz="1800" b="1" dirty="0">
                <a:solidFill>
                  <a:srgbClr val="CC0000"/>
                </a:solidFill>
              </a:rPr>
              <a:t>、创建共享磁盘</a:t>
            </a:r>
            <a:r>
              <a:rPr lang="zh-CN" altLang="en-US" sz="1800" dirty="0">
                <a:solidFill>
                  <a:schemeClr val="tx1">
                    <a:lumMod val="85000"/>
                    <a:lumOff val="15000"/>
                  </a:schemeClr>
                </a:solidFill>
              </a:rPr>
              <a:t/>
            </a:r>
            <a:br>
              <a:rPr lang="zh-CN" altLang="en-US" sz="1800" dirty="0">
                <a:solidFill>
                  <a:schemeClr val="tx1">
                    <a:lumMod val="85000"/>
                    <a:lumOff val="15000"/>
                  </a:schemeClr>
                </a:solidFill>
              </a:rPr>
            </a:br>
            <a:r>
              <a:rPr lang="en-US" altLang="zh-CN" sz="1800" dirty="0" smtClean="0">
                <a:solidFill>
                  <a:schemeClr val="tx1">
                    <a:lumMod val="85000"/>
                    <a:lumOff val="15000"/>
                  </a:schemeClr>
                </a:solidFill>
              </a:rPr>
              <a:t>1</a:t>
            </a:r>
            <a:r>
              <a:rPr lang="zh-CN" altLang="en-US" sz="1800" dirty="0" smtClean="0">
                <a:solidFill>
                  <a:schemeClr val="tx1">
                    <a:lumMod val="85000"/>
                    <a:lumOff val="15000"/>
                  </a:schemeClr>
                </a:solidFill>
              </a:rPr>
              <a:t>、创建仲裁磁盘：大小</a:t>
            </a:r>
            <a:r>
              <a:rPr lang="en-US" altLang="zh-CN" sz="1800" dirty="0" smtClean="0">
                <a:solidFill>
                  <a:schemeClr val="tx1">
                    <a:lumMod val="85000"/>
                    <a:lumOff val="15000"/>
                  </a:schemeClr>
                </a:solidFill>
              </a:rPr>
              <a:t>500M</a:t>
            </a:r>
            <a:r>
              <a:rPr lang="zh-CN" altLang="en-US" sz="1800" dirty="0" smtClean="0">
                <a:solidFill>
                  <a:schemeClr val="tx1">
                    <a:lumMod val="85000"/>
                    <a:lumOff val="15000"/>
                  </a:schemeClr>
                </a:solidFill>
              </a:rPr>
              <a:t>，静态分配，文件名</a:t>
            </a:r>
            <a:r>
              <a:rPr lang="en-US" altLang="zh-CN" sz="1800" dirty="0" err="1" smtClean="0">
                <a:solidFill>
                  <a:schemeClr val="tx1">
                    <a:lumMod val="85000"/>
                    <a:lumOff val="15000"/>
                  </a:schemeClr>
                </a:solidFill>
              </a:rPr>
              <a:t>Quorum.vmdk</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r>
              <a:rPr lang="zh-CN" altLang="en-US" sz="1800" dirty="0" smtClean="0">
                <a:solidFill>
                  <a:schemeClr val="tx1">
                    <a:lumMod val="85000"/>
                    <a:lumOff val="15000"/>
                  </a:schemeClr>
                </a:solidFill>
              </a:rPr>
              <a:t>　　</a:t>
            </a:r>
            <a:r>
              <a:rPr lang="en-US" altLang="zh-CN" sz="1800" dirty="0" smtClean="0">
                <a:solidFill>
                  <a:srgbClr val="FF0000"/>
                </a:solidFill>
              </a:rPr>
              <a:t>vmware-vdiskmanager.exe </a:t>
            </a:r>
            <a:r>
              <a:rPr lang="en-US" altLang="zh-CN" sz="1800" dirty="0">
                <a:solidFill>
                  <a:srgbClr val="FF0000"/>
                </a:solidFill>
              </a:rPr>
              <a:t>-c -s </a:t>
            </a:r>
            <a:r>
              <a:rPr lang="en-US" altLang="zh-CN" sz="1800" dirty="0" smtClean="0">
                <a:solidFill>
                  <a:srgbClr val="FF0000"/>
                </a:solidFill>
              </a:rPr>
              <a:t>500Mb </a:t>
            </a:r>
            <a:r>
              <a:rPr lang="en-US" altLang="zh-CN" sz="1800" dirty="0">
                <a:solidFill>
                  <a:srgbClr val="FF0000"/>
                </a:solidFill>
              </a:rPr>
              <a:t>-a </a:t>
            </a:r>
            <a:r>
              <a:rPr lang="en-US" altLang="zh-CN" sz="1800" dirty="0" err="1">
                <a:solidFill>
                  <a:srgbClr val="FF0000"/>
                </a:solidFill>
              </a:rPr>
              <a:t>lsilogic</a:t>
            </a:r>
            <a:r>
              <a:rPr lang="en-US" altLang="zh-CN" sz="1800" dirty="0">
                <a:solidFill>
                  <a:srgbClr val="FF0000"/>
                </a:solidFill>
              </a:rPr>
              <a:t> -t 2 </a:t>
            </a:r>
            <a:r>
              <a:rPr lang="en-US" altLang="zh-CN" sz="1800" dirty="0" smtClean="0">
                <a:solidFill>
                  <a:srgbClr val="FF0000"/>
                </a:solidFill>
              </a:rPr>
              <a:t>“E:\</a:t>
            </a:r>
            <a:r>
              <a:rPr lang="en-US" altLang="zh-CN" sz="1800" dirty="0" err="1" smtClean="0">
                <a:solidFill>
                  <a:srgbClr val="FF0000"/>
                </a:solidFill>
              </a:rPr>
              <a:t>ShareDisks</a:t>
            </a:r>
            <a:r>
              <a:rPr lang="en-US" altLang="zh-CN" sz="1800" dirty="0" smtClean="0">
                <a:solidFill>
                  <a:srgbClr val="FF0000"/>
                </a:solidFill>
              </a:rPr>
              <a:t>\</a:t>
            </a:r>
            <a:r>
              <a:rPr lang="en-US" altLang="zh-CN" sz="1800" dirty="0" err="1" smtClean="0">
                <a:solidFill>
                  <a:srgbClr val="FF0000"/>
                </a:solidFill>
              </a:rPr>
              <a:t>Quorum.vmdk</a:t>
            </a:r>
            <a:r>
              <a:rPr lang="en-US" altLang="zh-CN" sz="1800" dirty="0" smtClean="0">
                <a:solidFill>
                  <a:srgbClr val="FF0000"/>
                </a:solidFill>
              </a:rPr>
              <a:t>”</a:t>
            </a:r>
            <a:r>
              <a:rPr lang="zh-CN" altLang="en-US" sz="1800" dirty="0">
                <a:solidFill>
                  <a:schemeClr val="tx1">
                    <a:lumMod val="85000"/>
                    <a:lumOff val="15000"/>
                  </a:schemeClr>
                </a:solidFill>
              </a:rPr>
              <a:t/>
            </a:r>
            <a:br>
              <a:rPr lang="zh-CN" altLang="en-US" sz="1800" dirty="0">
                <a:solidFill>
                  <a:schemeClr val="tx1">
                    <a:lumMod val="85000"/>
                    <a:lumOff val="15000"/>
                  </a:schemeClr>
                </a:solidFill>
              </a:rPr>
            </a:br>
            <a:r>
              <a:rPr lang="en-US" altLang="zh-CN" sz="1800" dirty="0" smtClean="0">
                <a:solidFill>
                  <a:schemeClr val="tx1">
                    <a:lumMod val="85000"/>
                    <a:lumOff val="15000"/>
                  </a:schemeClr>
                </a:solidFill>
              </a:rPr>
              <a:t>2</a:t>
            </a:r>
            <a:r>
              <a:rPr lang="zh-CN" altLang="en-US" sz="1800" dirty="0" smtClean="0">
                <a:solidFill>
                  <a:schemeClr val="tx1">
                    <a:lumMod val="85000"/>
                    <a:lumOff val="15000"/>
                  </a:schemeClr>
                </a:solidFill>
              </a:rPr>
              <a:t>、创建数据磁盘</a:t>
            </a:r>
            <a:r>
              <a:rPr lang="zh-CN" altLang="en-US" sz="1800" dirty="0">
                <a:solidFill>
                  <a:schemeClr val="tx1">
                    <a:lumMod val="85000"/>
                    <a:lumOff val="15000"/>
                  </a:schemeClr>
                </a:solidFill>
              </a:rPr>
              <a:t>：</a:t>
            </a:r>
            <a:r>
              <a:rPr lang="zh-CN" altLang="en-US" sz="1800" dirty="0" smtClean="0">
                <a:solidFill>
                  <a:schemeClr val="tx1">
                    <a:lumMod val="85000"/>
                    <a:lumOff val="15000"/>
                  </a:schemeClr>
                </a:solidFill>
              </a:rPr>
              <a:t>大小</a:t>
            </a:r>
            <a:r>
              <a:rPr lang="en-US" altLang="zh-CN" sz="1800" dirty="0" smtClean="0">
                <a:solidFill>
                  <a:schemeClr val="tx1">
                    <a:lumMod val="85000"/>
                    <a:lumOff val="15000"/>
                  </a:schemeClr>
                </a:solidFill>
              </a:rPr>
              <a:t>1G</a:t>
            </a:r>
            <a:r>
              <a:rPr lang="zh-CN" altLang="en-US" sz="1800" dirty="0">
                <a:solidFill>
                  <a:schemeClr val="tx1">
                    <a:lumMod val="85000"/>
                    <a:lumOff val="15000"/>
                  </a:schemeClr>
                </a:solidFill>
              </a:rPr>
              <a:t>，</a:t>
            </a:r>
            <a:r>
              <a:rPr lang="zh-CN" altLang="en-US" sz="1800" dirty="0" smtClean="0">
                <a:solidFill>
                  <a:schemeClr val="tx1">
                    <a:lumMod val="85000"/>
                    <a:lumOff val="15000"/>
                  </a:schemeClr>
                </a:solidFill>
              </a:rPr>
              <a:t>静态</a:t>
            </a:r>
            <a:r>
              <a:rPr lang="zh-CN" altLang="en-US" sz="1800" dirty="0">
                <a:solidFill>
                  <a:schemeClr val="tx1">
                    <a:lumMod val="85000"/>
                    <a:lumOff val="15000"/>
                  </a:schemeClr>
                </a:solidFill>
              </a:rPr>
              <a:t>分配，</a:t>
            </a:r>
            <a:r>
              <a:rPr lang="zh-CN" altLang="en-US" sz="1800" dirty="0" smtClean="0">
                <a:solidFill>
                  <a:schemeClr val="tx1">
                    <a:lumMod val="85000"/>
                    <a:lumOff val="15000"/>
                  </a:schemeClr>
                </a:solidFill>
              </a:rPr>
              <a:t>文件名</a:t>
            </a:r>
            <a:r>
              <a:rPr lang="en-US" altLang="zh-CN" sz="1800" dirty="0" err="1" smtClean="0">
                <a:solidFill>
                  <a:schemeClr val="tx1">
                    <a:lumMod val="85000"/>
                    <a:lumOff val="15000"/>
                  </a:schemeClr>
                </a:solidFill>
              </a:rPr>
              <a:t>Data.vmdk</a:t>
            </a:r>
            <a:r>
              <a:rPr lang="en-US" altLang="zh-CN" sz="1800" dirty="0" smtClean="0">
                <a:solidFill>
                  <a:schemeClr val="tx1">
                    <a:lumMod val="85000"/>
                    <a:lumOff val="15000"/>
                  </a:schemeClr>
                </a:solidFill>
              </a:rPr>
              <a:t> </a:t>
            </a:r>
            <a:r>
              <a:rPr lang="zh-CN" altLang="en-US" sz="1800" dirty="0" smtClean="0">
                <a:solidFill>
                  <a:schemeClr val="tx1">
                    <a:lumMod val="85000"/>
                    <a:lumOff val="15000"/>
                  </a:schemeClr>
                </a:solidFill>
              </a:rPr>
              <a:t>。</a:t>
            </a:r>
            <a:r>
              <a:rPr lang="zh-CN" altLang="en-US" sz="1800" dirty="0">
                <a:solidFill>
                  <a:schemeClr val="tx1">
                    <a:lumMod val="85000"/>
                    <a:lumOff val="15000"/>
                  </a:schemeClr>
                </a:solidFill>
              </a:rPr>
              <a:t/>
            </a:r>
            <a:br>
              <a:rPr lang="zh-CN" altLang="en-US" sz="1800" dirty="0">
                <a:solidFill>
                  <a:schemeClr val="tx1">
                    <a:lumMod val="85000"/>
                    <a:lumOff val="15000"/>
                  </a:schemeClr>
                </a:solidFill>
              </a:rPr>
            </a:br>
            <a:r>
              <a:rPr lang="zh-CN" altLang="en-US" sz="1800" dirty="0">
                <a:solidFill>
                  <a:schemeClr val="tx1">
                    <a:lumMod val="85000"/>
                    <a:lumOff val="15000"/>
                  </a:schemeClr>
                </a:solidFill>
              </a:rPr>
              <a:t>　　</a:t>
            </a:r>
            <a:r>
              <a:rPr lang="en-US" altLang="zh-CN" sz="1800" dirty="0">
                <a:solidFill>
                  <a:srgbClr val="FF0000"/>
                </a:solidFill>
              </a:rPr>
              <a:t>vmware-vdiskmanager.exe -c -s </a:t>
            </a:r>
            <a:r>
              <a:rPr lang="en-US" altLang="zh-CN" sz="1800" dirty="0" smtClean="0">
                <a:solidFill>
                  <a:srgbClr val="FF0000"/>
                </a:solidFill>
              </a:rPr>
              <a:t>1024Mb </a:t>
            </a:r>
            <a:r>
              <a:rPr lang="en-US" altLang="zh-CN" sz="1800" dirty="0">
                <a:solidFill>
                  <a:srgbClr val="FF0000"/>
                </a:solidFill>
              </a:rPr>
              <a:t>-a </a:t>
            </a:r>
            <a:r>
              <a:rPr lang="en-US" altLang="zh-CN" sz="1800" dirty="0" err="1">
                <a:solidFill>
                  <a:srgbClr val="FF0000"/>
                </a:solidFill>
              </a:rPr>
              <a:t>lsilogic</a:t>
            </a:r>
            <a:r>
              <a:rPr lang="en-US" altLang="zh-CN" sz="1800" dirty="0">
                <a:solidFill>
                  <a:srgbClr val="FF0000"/>
                </a:solidFill>
              </a:rPr>
              <a:t> -t </a:t>
            </a:r>
            <a:r>
              <a:rPr lang="en-US" altLang="zh-CN" sz="1800" dirty="0" smtClean="0">
                <a:solidFill>
                  <a:srgbClr val="FF0000"/>
                </a:solidFill>
              </a:rPr>
              <a:t>2  “E</a:t>
            </a:r>
            <a:r>
              <a:rPr lang="en-US" altLang="zh-CN" sz="1800" dirty="0">
                <a:solidFill>
                  <a:srgbClr val="FF0000"/>
                </a:solidFill>
              </a:rPr>
              <a:t>:\</a:t>
            </a:r>
            <a:r>
              <a:rPr lang="en-US" altLang="zh-CN" sz="1800" dirty="0" err="1" smtClean="0">
                <a:solidFill>
                  <a:srgbClr val="FF0000"/>
                </a:solidFill>
              </a:rPr>
              <a:t>ShareDisks</a:t>
            </a:r>
            <a:r>
              <a:rPr lang="en-US" altLang="zh-CN" sz="1800" dirty="0" smtClean="0">
                <a:solidFill>
                  <a:srgbClr val="FF0000"/>
                </a:solidFill>
              </a:rPr>
              <a:t>\</a:t>
            </a:r>
            <a:r>
              <a:rPr lang="en-US" altLang="zh-CN" sz="1800" dirty="0" err="1" smtClean="0">
                <a:solidFill>
                  <a:srgbClr val="FF0000"/>
                </a:solidFill>
              </a:rPr>
              <a:t>Data.vmdk</a:t>
            </a:r>
            <a:r>
              <a:rPr lang="en-US" altLang="zh-CN" sz="1800" dirty="0">
                <a:solidFill>
                  <a:srgbClr val="FF0000"/>
                </a:solidFill>
              </a:rPr>
              <a:t>”</a:t>
            </a:r>
            <a:r>
              <a:rPr lang="zh-CN" altLang="en-US" sz="1800" dirty="0">
                <a:solidFill>
                  <a:schemeClr val="tx1">
                    <a:lumMod val="85000"/>
                    <a:lumOff val="15000"/>
                  </a:schemeClr>
                </a:solidFill>
              </a:rPr>
              <a:t/>
            </a:r>
            <a:br>
              <a:rPr lang="zh-CN" altLang="en-US" sz="1800" dirty="0">
                <a:solidFill>
                  <a:schemeClr val="tx1">
                    <a:lumMod val="85000"/>
                    <a:lumOff val="15000"/>
                  </a:schemeClr>
                </a:solidFill>
              </a:rPr>
            </a:b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r>
              <a:rPr lang="zh-CN" altLang="en-US" sz="1800" dirty="0" smtClean="0">
                <a:solidFill>
                  <a:srgbClr val="0172EF"/>
                </a:solidFill>
              </a:rPr>
              <a:t>注意：以上脚本通过命令窗口定位到</a:t>
            </a:r>
            <a:r>
              <a:rPr lang="en-US" altLang="zh-CN" sz="1800" dirty="0" err="1" smtClean="0">
                <a:solidFill>
                  <a:srgbClr val="0172EF"/>
                </a:solidFill>
              </a:rPr>
              <a:t>VMWare</a:t>
            </a:r>
            <a:r>
              <a:rPr lang="zh-CN" altLang="en-US" sz="1800" dirty="0" smtClean="0">
                <a:solidFill>
                  <a:srgbClr val="0172EF"/>
                </a:solidFill>
              </a:rPr>
              <a:t>安装目录下执行。</a:t>
            </a:r>
            <a:endParaRPr lang="zh-CN" altLang="en-US" sz="1800" dirty="0">
              <a:solidFill>
                <a:srgbClr val="0172EF"/>
              </a:solidFill>
            </a:endParaRPr>
          </a:p>
        </p:txBody>
      </p:sp>
    </p:spTree>
    <p:extLst>
      <p:ext uri="{BB962C8B-B14F-4D97-AF65-F5344CB8AC3E}">
        <p14:creationId xmlns:p14="http://schemas.microsoft.com/office/powerpoint/2010/main" val="656265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smtClean="0"/>
              <a:t>创建共享磁盘</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584548"/>
            <a:ext cx="8388038"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713" y="3405426"/>
            <a:ext cx="47844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1957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smtClean="0"/>
              <a:t>创建网络交换机</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6" y="1584548"/>
            <a:ext cx="4897813"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465" y="1368524"/>
            <a:ext cx="6552729" cy="584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86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smtClean="0"/>
              <a:t>创建网络交换机</a:t>
            </a:r>
            <a:r>
              <a:rPr lang="en-US" altLang="zh-CN" dirty="0" smtClean="0"/>
              <a:t>-</a:t>
            </a:r>
            <a:r>
              <a:rPr lang="zh-CN" altLang="en-US" dirty="0" smtClean="0"/>
              <a:t>编辑</a:t>
            </a:r>
            <a:r>
              <a:rPr lang="en-US" altLang="zh-CN" dirty="0" smtClean="0"/>
              <a:t>VMnet1</a:t>
            </a:r>
            <a:r>
              <a:rPr lang="zh-CN" altLang="en-US" dirty="0" smtClean="0"/>
              <a:t>参数</a:t>
            </a:r>
            <a:endParaRPr lang="zh-CN" alt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937" y="1728564"/>
            <a:ext cx="10088546"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3996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smtClean="0"/>
              <a:t>创建网络交换机</a:t>
            </a:r>
            <a:r>
              <a:rPr lang="en-US" altLang="zh-CN" dirty="0" smtClean="0"/>
              <a:t>-</a:t>
            </a:r>
            <a:r>
              <a:rPr lang="zh-CN" altLang="en-US" dirty="0" smtClean="0"/>
              <a:t>编辑</a:t>
            </a:r>
            <a:r>
              <a:rPr lang="en-US" altLang="zh-CN" dirty="0" smtClean="0"/>
              <a:t>VMnet2</a:t>
            </a:r>
            <a:r>
              <a:rPr lang="zh-CN" altLang="en-US" dirty="0" smtClean="0"/>
              <a:t>参数</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656555"/>
            <a:ext cx="10297144" cy="5624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575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smtClean="0"/>
              <a:t>创建网络交换机</a:t>
            </a:r>
            <a:endParaRPr lang="zh-CN" altLang="en-US"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081" y="1656556"/>
            <a:ext cx="799416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869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435488" y="4032820"/>
            <a:ext cx="242938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搭建域服务器</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7435488" y="3600772"/>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配置</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域服务器的网络</a:t>
            </a:r>
          </a:p>
        </p:txBody>
      </p:sp>
      <p:grpSp>
        <p:nvGrpSpPr>
          <p:cNvPr id="6" name="组合 5"/>
          <p:cNvGrpSpPr/>
          <p:nvPr/>
        </p:nvGrpSpPr>
        <p:grpSpPr>
          <a:xfrm>
            <a:off x="7393561" y="2376636"/>
            <a:ext cx="4972705" cy="1099284"/>
            <a:chOff x="7393561" y="2484942"/>
            <a:chExt cx="4972705" cy="1099284"/>
          </a:xfrm>
        </p:grpSpPr>
        <p:sp>
          <p:nvSpPr>
            <p:cNvPr id="23" name="TextBox 22"/>
            <p:cNvSpPr txBox="1"/>
            <p:nvPr/>
          </p:nvSpPr>
          <p:spPr>
            <a:xfrm>
              <a:off x="7393561" y="2876340"/>
              <a:ext cx="4972705" cy="707886"/>
            </a:xfrm>
            <a:prstGeom prst="rect">
              <a:avLst/>
            </a:prstGeom>
            <a:noFill/>
          </p:spPr>
          <p:txBody>
            <a:bodyPr wrap="square" rtlCol="0">
              <a:spAutoFit/>
            </a:bodyPr>
            <a:lstStyle/>
            <a:p>
              <a:r>
                <a:rPr lang="zh-CN" altLang="en-US" sz="4000" dirty="0" smtClean="0">
                  <a:solidFill>
                    <a:srgbClr val="E74E09"/>
                  </a:solidFill>
                  <a:latin typeface="思源黑体 CN Bold" pitchFamily="34" charset="-122"/>
                  <a:ea typeface="思源黑体 CN Bold" pitchFamily="34" charset="-122"/>
                </a:rPr>
                <a:t>域服务器搭建及配置</a:t>
              </a:r>
              <a:endParaRPr lang="zh-CN" altLang="en-US" sz="4000" dirty="0">
                <a:solidFill>
                  <a:srgbClr val="E74E09"/>
                </a:solidFill>
                <a:latin typeface="思源黑体 CN Bold" pitchFamily="34" charset="-122"/>
                <a:ea typeface="思源黑体 CN Bold" pitchFamily="34" charset="-122"/>
              </a:endParaRPr>
            </a:p>
          </p:txBody>
        </p:sp>
        <p:sp>
          <p:nvSpPr>
            <p:cNvPr id="42" name="TextBox 41"/>
            <p:cNvSpPr txBox="1"/>
            <p:nvPr/>
          </p:nvSpPr>
          <p:spPr>
            <a:xfrm>
              <a:off x="7435488" y="2484942"/>
              <a:ext cx="2292893" cy="830997"/>
            </a:xfrm>
            <a:prstGeom prst="rect">
              <a:avLst/>
            </a:prstGeom>
            <a:noFill/>
          </p:spPr>
          <p:txBody>
            <a:bodyPr wrap="square" rtlCol="0">
              <a:spAutoFit/>
            </a:bodyPr>
            <a:lstStyle/>
            <a:p>
              <a:r>
                <a:rPr lang="en-US" altLang="zh-CN" b="1" spc="-150" dirty="0" smtClean="0">
                  <a:solidFill>
                    <a:srgbClr val="FE6934"/>
                  </a:solidFill>
                  <a:latin typeface="思源黑体 CN Bold" pitchFamily="34" charset="-122"/>
                  <a:ea typeface="思源黑体 CN Bold" pitchFamily="34" charset="-122"/>
                </a:rPr>
                <a:t>TITLE</a:t>
              </a:r>
            </a:p>
            <a:p>
              <a:endParaRPr lang="zh-CN" altLang="en-US" b="1" spc="-150" dirty="0" smtClean="0">
                <a:solidFill>
                  <a:srgbClr val="FE6934"/>
                </a:solidFill>
                <a:latin typeface="思源黑体 CN Bold" pitchFamily="34" charset="-122"/>
                <a:ea typeface="思源黑体 CN Bold" pitchFamily="34" charset="-122"/>
              </a:endParaRPr>
            </a:p>
          </p:txBody>
        </p:sp>
      </p:grpSp>
      <p:grpSp>
        <p:nvGrpSpPr>
          <p:cNvPr id="5" name="组合 4"/>
          <p:cNvGrpSpPr/>
          <p:nvPr/>
        </p:nvGrpSpPr>
        <p:grpSpPr>
          <a:xfrm>
            <a:off x="4186853" y="2154519"/>
            <a:ext cx="2168184" cy="2231572"/>
            <a:chOff x="4392265" y="2154519"/>
            <a:chExt cx="2168184" cy="2231572"/>
          </a:xfrm>
        </p:grpSpPr>
        <p:grpSp>
          <p:nvGrpSpPr>
            <p:cNvPr id="32" name="组合 31"/>
            <p:cNvGrpSpPr/>
            <p:nvPr/>
          </p:nvGrpSpPr>
          <p:grpSpPr>
            <a:xfrm>
              <a:off x="4392265" y="2154519"/>
              <a:ext cx="2168184" cy="2231572"/>
              <a:chOff x="1827622" y="1343919"/>
              <a:chExt cx="2304000" cy="2304000"/>
            </a:xfrm>
          </p:grpSpPr>
          <p:sp>
            <p:nvSpPr>
              <p:cNvPr id="34" name="椭圆 3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4678970" y="2474541"/>
              <a:ext cx="1594774" cy="1641398"/>
            </a:xfrm>
            <a:prstGeom prst="ellipse">
              <a:avLst/>
            </a:prstGeom>
            <a:solidFill>
              <a:srgbClr val="E74E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r>
                <a:rPr lang="en-US" altLang="zh-CN" sz="7200" b="1" dirty="0" smtClean="0">
                  <a:solidFill>
                    <a:schemeClr val="bg1"/>
                  </a:solidFill>
                  <a:latin typeface="DIN Mittelschrift Std" pitchFamily="50" charset="0"/>
                  <a:ea typeface="微软雅黑" pitchFamily="34" charset="-122"/>
                </a:rPr>
                <a:t>03</a:t>
              </a:r>
              <a:endParaRPr lang="zh-CN" altLang="en-US" sz="7200" b="1" dirty="0">
                <a:solidFill>
                  <a:schemeClr val="bg1"/>
                </a:solidFill>
                <a:latin typeface="DIN Mittelschrift Std" pitchFamily="50" charset="0"/>
                <a:ea typeface="微软雅黑" pitchFamily="34" charset="-122"/>
              </a:endParaRPr>
            </a:p>
          </p:txBody>
        </p:sp>
      </p:grpSp>
      <p:cxnSp>
        <p:nvCxnSpPr>
          <p:cNvPr id="3" name="直接连接符 2"/>
          <p:cNvCxnSpPr/>
          <p:nvPr/>
        </p:nvCxnSpPr>
        <p:spPr>
          <a:xfrm>
            <a:off x="6808646" y="2154519"/>
            <a:ext cx="0" cy="297606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16601" y="4557201"/>
            <a:ext cx="4949665" cy="369332"/>
          </a:xfrm>
          <a:prstGeom prst="rect">
            <a:avLst/>
          </a:prstGeom>
          <a:noFill/>
        </p:spPr>
        <p:txBody>
          <a:bodyPr wrap="square" rtlCol="0">
            <a:spAutoFit/>
          </a:bodyPr>
          <a:lstStyle/>
          <a:p>
            <a:r>
              <a:rPr lang="zh-CN" altLang="en-US" sz="1800" dirty="0">
                <a:solidFill>
                  <a:srgbClr val="E74E09"/>
                </a:solidFill>
                <a:latin typeface="微软雅黑" panose="020B0503020204020204" pitchFamily="34" charset="-122"/>
                <a:ea typeface="微软雅黑" panose="020B0503020204020204" pitchFamily="34" charset="-122"/>
              </a:rPr>
              <a:t>√ </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创建域账户及群集管理账户</a:t>
            </a:r>
          </a:p>
        </p:txBody>
      </p:sp>
      <p:sp>
        <p:nvSpPr>
          <p:cNvPr id="15" name="TextBox 14"/>
          <p:cNvSpPr txBox="1"/>
          <p:nvPr/>
        </p:nvSpPr>
        <p:spPr>
          <a:xfrm>
            <a:off x="7416601" y="5103648"/>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向</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域中添加节点计算机</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7416601" y="5607704"/>
            <a:ext cx="5400600"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将群集服务账号添加到各节点的本地管理员组</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48766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1113"/>
          <a:stretch/>
        </p:blipFill>
        <p:spPr bwMode="auto">
          <a:xfrm>
            <a:off x="0" y="373"/>
            <a:ext cx="13681075" cy="79212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336" b="7127"/>
          <a:stretch/>
        </p:blipFill>
        <p:spPr bwMode="auto">
          <a:xfrm>
            <a:off x="5334962" y="-1"/>
            <a:ext cx="8346113" cy="792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7849" y="936476"/>
            <a:ext cx="3486514" cy="20338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48797" y="3642353"/>
            <a:ext cx="6771202" cy="2478699"/>
            <a:chOff x="1252594" y="3445621"/>
            <a:chExt cx="6771202" cy="2478699"/>
          </a:xfrm>
        </p:grpSpPr>
        <p:sp>
          <p:nvSpPr>
            <p:cNvPr id="52" name="TextBox 51"/>
            <p:cNvSpPr txBox="1"/>
            <p:nvPr/>
          </p:nvSpPr>
          <p:spPr>
            <a:xfrm>
              <a:off x="1252594" y="3445621"/>
              <a:ext cx="6771202" cy="1754326"/>
            </a:xfrm>
            <a:prstGeom prst="rect">
              <a:avLst/>
            </a:prstGeom>
            <a:noFill/>
          </p:spPr>
          <p:txBody>
            <a:bodyPr wrap="square" rtlCol="0">
              <a:spAutoFit/>
            </a:bodyPr>
            <a:lstStyle/>
            <a:p>
              <a:pPr algn="r"/>
              <a:r>
                <a:rPr lang="en-US" altLang="zh-CN" sz="5400" b="1" dirty="0">
                  <a:solidFill>
                    <a:srgbClr val="003366"/>
                  </a:solidFill>
                  <a:latin typeface="微软雅黑" panose="020B0503020204020204" pitchFamily="34" charset="-122"/>
                  <a:ea typeface="微软雅黑" panose="020B0503020204020204" pitchFamily="34" charset="-122"/>
                </a:rPr>
                <a:t>Windows</a:t>
              </a:r>
              <a:r>
                <a:rPr lang="zh-CN" altLang="en-US" sz="5400" b="1" dirty="0">
                  <a:solidFill>
                    <a:srgbClr val="003366"/>
                  </a:solidFill>
                  <a:latin typeface="微软雅黑" panose="020B0503020204020204" pitchFamily="34" charset="-122"/>
                  <a:ea typeface="微软雅黑" panose="020B0503020204020204" pitchFamily="34" charset="-122"/>
                </a:rPr>
                <a:t>群集环境搭建及应用部署</a:t>
              </a:r>
            </a:p>
          </p:txBody>
        </p:sp>
        <p:sp>
          <p:nvSpPr>
            <p:cNvPr id="54" name="矩形 53"/>
            <p:cNvSpPr/>
            <p:nvPr/>
          </p:nvSpPr>
          <p:spPr>
            <a:xfrm flipV="1">
              <a:off x="1865142" y="5355823"/>
              <a:ext cx="2338478" cy="45719"/>
            </a:xfrm>
            <a:prstGeom prst="rect">
              <a:avLst/>
            </a:prstGeom>
            <a:solidFill>
              <a:srgbClr val="E74E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5" name="矩形 54"/>
            <p:cNvSpPr/>
            <p:nvPr/>
          </p:nvSpPr>
          <p:spPr>
            <a:xfrm flipV="1">
              <a:off x="3697625" y="5355253"/>
              <a:ext cx="2338478" cy="45719"/>
            </a:xfrm>
            <a:prstGeom prst="rect">
              <a:avLst/>
            </a:prstGeom>
            <a:solidFill>
              <a:srgbClr val="FFB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6" name="矩形 55"/>
            <p:cNvSpPr/>
            <p:nvPr/>
          </p:nvSpPr>
          <p:spPr>
            <a:xfrm flipV="1">
              <a:off x="5505267" y="5355253"/>
              <a:ext cx="23384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8" name="圆角矩形 57"/>
            <p:cNvSpPr/>
            <p:nvPr/>
          </p:nvSpPr>
          <p:spPr>
            <a:xfrm>
              <a:off x="6192047" y="5564320"/>
              <a:ext cx="1629585" cy="360000"/>
            </a:xfrm>
            <a:prstGeom prst="rect">
              <a:avLst/>
            </a:prstGeom>
            <a:solidFill>
              <a:srgbClr val="EF8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陈满意</a:t>
              </a:r>
            </a:p>
          </p:txBody>
        </p:sp>
      </p:grpSp>
    </p:spTree>
    <p:extLst>
      <p:ext uri="{BB962C8B-B14F-4D97-AF65-F5344CB8AC3E}">
        <p14:creationId xmlns:p14="http://schemas.microsoft.com/office/powerpoint/2010/main" val="2847424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22" presetClass="entr" presetSubtype="4"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down)">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smtClean="0"/>
              <a:t>配置域服务器的网络</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41" y="1728564"/>
            <a:ext cx="3518296"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249" y="1476536"/>
            <a:ext cx="9270434"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9945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smtClean="0"/>
              <a:t>配置域服务器的网络</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920" y="1656556"/>
            <a:ext cx="8240729"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15915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smtClean="0"/>
              <a:t>配置域环境</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08" y="1623508"/>
            <a:ext cx="6336705" cy="461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0737" y="853786"/>
            <a:ext cx="480060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2679" y="3672780"/>
            <a:ext cx="47815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a:xfrm>
            <a:off x="6768529" y="2005501"/>
            <a:ext cx="1656184" cy="465096"/>
          </a:xfrm>
          <a:prstGeom prst="rightArrow">
            <a:avLst>
              <a:gd name="adj1" fmla="val 29662"/>
              <a:gd name="adj2" fmla="val 466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上箭头 2"/>
          <p:cNvSpPr/>
          <p:nvPr/>
        </p:nvSpPr>
        <p:spPr>
          <a:xfrm rot="16200000" flipH="1">
            <a:off x="11561811" y="4440257"/>
            <a:ext cx="1429816" cy="1224980"/>
          </a:xfrm>
          <a:prstGeom prst="bentUpArrow">
            <a:avLst>
              <a:gd name="adj1" fmla="val 14704"/>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14829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配置域环境</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24" y="1656556"/>
            <a:ext cx="477202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289" y="2232620"/>
            <a:ext cx="483870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0737" y="3168724"/>
            <a:ext cx="47815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519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配置域环境</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1584548"/>
            <a:ext cx="478155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297" y="2241549"/>
            <a:ext cx="479107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721" y="3096716"/>
            <a:ext cx="4743450"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2128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配置域环境</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1584548"/>
            <a:ext cx="4791075"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289" y="2016596"/>
            <a:ext cx="47625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729" y="2952700"/>
            <a:ext cx="48006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63470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配置域环境</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89" y="1656556"/>
            <a:ext cx="41910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040337" y="1656556"/>
            <a:ext cx="4493538" cy="461665"/>
          </a:xfrm>
          <a:prstGeom prst="rect">
            <a:avLst/>
          </a:prstGeom>
          <a:noFill/>
        </p:spPr>
        <p:txBody>
          <a:bodyPr wrap="none" rtlCol="0">
            <a:spAutoFit/>
          </a:bodyPr>
          <a:lstStyle/>
          <a:p>
            <a:r>
              <a:rPr lang="zh-CN" altLang="en-US" b="1" dirty="0" smtClean="0">
                <a:solidFill>
                  <a:srgbClr val="FF0000"/>
                </a:solidFill>
              </a:rPr>
              <a:t>注意：这里需要装载系统安装盘</a:t>
            </a:r>
            <a:endParaRPr lang="zh-CN" altLang="en-US" b="1" dirty="0">
              <a:solidFill>
                <a:srgbClr val="FF0000"/>
              </a:solidFill>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272" y="2241549"/>
            <a:ext cx="47815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4753" y="4536876"/>
            <a:ext cx="4403339"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3828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创建域账户及群集管理账户</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8" y="1656556"/>
            <a:ext cx="6076950"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538" y="3384748"/>
            <a:ext cx="6342297" cy="3501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293849" y="1656556"/>
            <a:ext cx="2592289" cy="288032"/>
          </a:xfrm>
          <a:prstGeom prst="rect">
            <a:avLst/>
          </a:prstGeom>
          <a:noFill/>
          <a:ln>
            <a:solidFill>
              <a:srgbClr val="E74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flipV="1">
            <a:off x="6886138" y="1706240"/>
            <a:ext cx="1898615" cy="1678508"/>
          </a:xfrm>
          <a:prstGeom prst="bentUpArrow">
            <a:avLst>
              <a:gd name="adj1" fmla="val 11576"/>
              <a:gd name="adj2" fmla="val 25000"/>
              <a:gd name="adj3" fmla="val 263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8042189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创建域账户及群集管理</a:t>
            </a:r>
            <a:r>
              <a:rPr lang="zh-CN" altLang="en-US" dirty="0" smtClean="0"/>
              <a:t>账户</a:t>
            </a:r>
            <a:endParaRPr lang="zh-CN" altLang="en-US"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1584548"/>
            <a:ext cx="499504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417" y="1584548"/>
            <a:ext cx="421005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6921" y="1584548"/>
            <a:ext cx="238125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895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创建域账户及群集管理</a:t>
            </a:r>
            <a:r>
              <a:rPr lang="zh-CN" altLang="en-US" dirty="0" smtClean="0"/>
              <a:t>账户</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1512540"/>
            <a:ext cx="424909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353" y="1534980"/>
            <a:ext cx="425767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8769" y="3441210"/>
            <a:ext cx="4554087"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521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2304033" y="2568816"/>
            <a:ext cx="2585737" cy="2661333"/>
            <a:chOff x="1827622" y="1343919"/>
            <a:chExt cx="2304000" cy="2304000"/>
          </a:xfrm>
        </p:grpSpPr>
        <p:sp>
          <p:nvSpPr>
            <p:cNvPr id="89" name="椭圆 88"/>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4100" b="1" dirty="0" smtClean="0">
                  <a:solidFill>
                    <a:srgbClr val="E74E09"/>
                  </a:solidFill>
                  <a:latin typeface="DIN Mittelschrift Std" pitchFamily="50" charset="0"/>
                  <a:ea typeface="微软雅黑" pitchFamily="34" charset="-122"/>
                </a:rPr>
                <a:t>课程</a:t>
              </a:r>
              <a:endParaRPr lang="en-US" altLang="zh-CN" sz="4100" b="1" dirty="0" smtClean="0">
                <a:solidFill>
                  <a:srgbClr val="E74E09"/>
                </a:solidFill>
                <a:latin typeface="DIN Mittelschrift Std" pitchFamily="50" charset="0"/>
                <a:ea typeface="微软雅黑" pitchFamily="34" charset="-122"/>
              </a:endParaRPr>
            </a:p>
            <a:p>
              <a:pPr lvl="0" algn="ctr"/>
              <a:r>
                <a:rPr lang="zh-CN" altLang="en-US" sz="4100" b="1" dirty="0" smtClean="0">
                  <a:solidFill>
                    <a:srgbClr val="E74E09"/>
                  </a:solidFill>
                  <a:latin typeface="DIN Mittelschrift Std" pitchFamily="50" charset="0"/>
                  <a:ea typeface="微软雅黑" pitchFamily="34" charset="-122"/>
                </a:rPr>
                <a:t>目录</a:t>
              </a:r>
              <a:r>
                <a:rPr lang="en-US" altLang="zh-CN" dirty="0" smtClean="0">
                  <a:solidFill>
                    <a:srgbClr val="E74E09"/>
                  </a:solidFill>
                  <a:latin typeface="DIN Mittelschrift Std" pitchFamily="50" charset="0"/>
                  <a:ea typeface="微软雅黑" pitchFamily="34" charset="-122"/>
                </a:rPr>
                <a:t>Menu</a:t>
              </a:r>
              <a:endParaRPr lang="zh-CN" altLang="en-US" dirty="0">
                <a:solidFill>
                  <a:srgbClr val="E74E09"/>
                </a:solidFill>
                <a:latin typeface="DIN Mittelschrift Std" pitchFamily="50" charset="0"/>
                <a:ea typeface="微软雅黑" pitchFamily="34" charset="-122"/>
              </a:endParaRPr>
            </a:p>
          </p:txBody>
        </p:sp>
      </p:grpSp>
      <p:sp>
        <p:nvSpPr>
          <p:cNvPr id="24" name="圆角矩形 23"/>
          <p:cNvSpPr/>
          <p:nvPr/>
        </p:nvSpPr>
        <p:spPr>
          <a:xfrm>
            <a:off x="6052238" y="1683021"/>
            <a:ext cx="5518358" cy="52930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a:p>
        </p:txBody>
      </p:sp>
      <p:sp>
        <p:nvSpPr>
          <p:cNvPr id="26" name="圆角矩形 25"/>
          <p:cNvSpPr/>
          <p:nvPr/>
        </p:nvSpPr>
        <p:spPr>
          <a:xfrm>
            <a:off x="6045156" y="2625292"/>
            <a:ext cx="5525440" cy="52930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27" name="圆角矩形 26"/>
          <p:cNvSpPr/>
          <p:nvPr/>
        </p:nvSpPr>
        <p:spPr>
          <a:xfrm>
            <a:off x="6045156" y="3540227"/>
            <a:ext cx="5525440" cy="52930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5" name="TextBox 4"/>
          <p:cNvSpPr txBox="1"/>
          <p:nvPr/>
        </p:nvSpPr>
        <p:spPr>
          <a:xfrm>
            <a:off x="7061646" y="1739214"/>
            <a:ext cx="4004893" cy="452467"/>
          </a:xfrm>
          <a:prstGeom prst="rect">
            <a:avLst/>
          </a:prstGeom>
          <a:noFill/>
        </p:spPr>
        <p:txBody>
          <a:bodyPr wrap="square" lIns="103693" tIns="51846" rIns="103693" bIns="51846" rtlCol="0">
            <a:spAutoFit/>
          </a:bodyPr>
          <a:lstStyle/>
          <a:p>
            <a:r>
              <a:rPr lang="zh-CN" altLang="en-US" sz="2500" dirty="0" smtClean="0">
                <a:solidFill>
                  <a:schemeClr val="bg1"/>
                </a:solidFill>
                <a:latin typeface="思源黑体 CN Medium" pitchFamily="34" charset="-122"/>
                <a:ea typeface="思源黑体 CN Medium" pitchFamily="34" charset="-122"/>
              </a:rPr>
              <a:t>群集介绍</a:t>
            </a:r>
            <a:endParaRPr lang="zh-CN" altLang="en-US" sz="2500" dirty="0">
              <a:solidFill>
                <a:schemeClr val="bg1"/>
              </a:solidFill>
              <a:latin typeface="思源黑体 CN Medium" pitchFamily="34" charset="-122"/>
              <a:ea typeface="思源黑体 CN Medium" pitchFamily="34" charset="-122"/>
            </a:endParaRPr>
          </a:p>
        </p:txBody>
      </p:sp>
      <p:sp>
        <p:nvSpPr>
          <p:cNvPr id="6" name="椭圆 5"/>
          <p:cNvSpPr/>
          <p:nvPr/>
        </p:nvSpPr>
        <p:spPr>
          <a:xfrm>
            <a:off x="6598433" y="1815360"/>
            <a:ext cx="282815" cy="26462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693" tIns="51846" rIns="103693" bIns="51846" rtlCol="0" anchor="ctr"/>
          <a:lstStyle/>
          <a:p>
            <a:pPr algn="ctr"/>
            <a:endParaRPr lang="zh-CN" altLang="en-US"/>
          </a:p>
        </p:txBody>
      </p:sp>
      <p:grpSp>
        <p:nvGrpSpPr>
          <p:cNvPr id="9" name="组合 8"/>
          <p:cNvGrpSpPr/>
          <p:nvPr/>
        </p:nvGrpSpPr>
        <p:grpSpPr>
          <a:xfrm>
            <a:off x="6598434" y="2680546"/>
            <a:ext cx="4468106" cy="433685"/>
            <a:chOff x="5933823" y="3336957"/>
            <a:chExt cx="3981271" cy="413001"/>
          </a:xfrm>
        </p:grpSpPr>
        <p:sp>
          <p:nvSpPr>
            <p:cNvPr id="35" name="TextBox 34"/>
            <p:cNvSpPr txBox="1"/>
            <p:nvPr/>
          </p:nvSpPr>
          <p:spPr>
            <a:xfrm>
              <a:off x="6346566" y="3336957"/>
              <a:ext cx="3568528"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准备工作</a:t>
              </a:r>
              <a:endParaRPr lang="zh-CN" altLang="en-US" sz="2500" dirty="0">
                <a:solidFill>
                  <a:schemeClr val="bg1"/>
                </a:solidFill>
                <a:latin typeface="思源黑体 CN Medium" pitchFamily="34" charset="-122"/>
                <a:ea typeface="思源黑体 CN Medium" pitchFamily="34" charset="-122"/>
              </a:endParaRPr>
            </a:p>
          </p:txBody>
        </p:sp>
        <p:sp>
          <p:nvSpPr>
            <p:cNvPr id="36" name="椭圆 35"/>
            <p:cNvSpPr/>
            <p:nvPr/>
          </p:nvSpPr>
          <p:spPr>
            <a:xfrm>
              <a:off x="5933823" y="3411012"/>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598434" y="3595481"/>
            <a:ext cx="4468106" cy="433685"/>
            <a:chOff x="5933823" y="4129045"/>
            <a:chExt cx="3981271" cy="413001"/>
          </a:xfrm>
        </p:grpSpPr>
        <p:sp>
          <p:nvSpPr>
            <p:cNvPr id="37" name="TextBox 36"/>
            <p:cNvSpPr txBox="1"/>
            <p:nvPr/>
          </p:nvSpPr>
          <p:spPr>
            <a:xfrm>
              <a:off x="6346566" y="4129045"/>
              <a:ext cx="3568528"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域服务器搭建及配置</a:t>
              </a:r>
              <a:endParaRPr lang="zh-CN" altLang="en-US" sz="2500" dirty="0">
                <a:solidFill>
                  <a:schemeClr val="bg1"/>
                </a:solidFill>
                <a:latin typeface="思源黑体 CN Medium" pitchFamily="34" charset="-122"/>
                <a:ea typeface="思源黑体 CN Medium" pitchFamily="34" charset="-122"/>
              </a:endParaRPr>
            </a:p>
          </p:txBody>
        </p:sp>
        <p:sp>
          <p:nvSpPr>
            <p:cNvPr id="38" name="椭圆 37"/>
            <p:cNvSpPr/>
            <p:nvPr/>
          </p:nvSpPr>
          <p:spPr>
            <a:xfrm>
              <a:off x="5933823" y="4203100"/>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圆角矩形 44"/>
          <p:cNvSpPr/>
          <p:nvPr/>
        </p:nvSpPr>
        <p:spPr>
          <a:xfrm>
            <a:off x="6048449" y="4486037"/>
            <a:ext cx="5525440"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sp>
        <p:nvSpPr>
          <p:cNvPr id="47" name="圆角矩形 46"/>
          <p:cNvSpPr/>
          <p:nvPr/>
        </p:nvSpPr>
        <p:spPr>
          <a:xfrm>
            <a:off x="6048449" y="5400972"/>
            <a:ext cx="5525440" cy="582231"/>
          </a:xfrm>
          <a:prstGeom prst="roundRect">
            <a:avLst/>
          </a:prstGeom>
          <a:ln/>
        </p:spPr>
        <p:style>
          <a:lnRef idx="3">
            <a:schemeClr val="lt1"/>
          </a:lnRef>
          <a:fillRef idx="1">
            <a:schemeClr val="accent6"/>
          </a:fillRef>
          <a:effectRef idx="1">
            <a:schemeClr val="accent6"/>
          </a:effectRef>
          <a:fontRef idx="minor">
            <a:schemeClr val="lt1"/>
          </a:fontRef>
        </p:style>
        <p:txBody>
          <a:bodyPr lIns="103693" tIns="51846" rIns="103693" bIns="51846" rtlCol="0" anchor="ctr"/>
          <a:lstStyle/>
          <a:p>
            <a:pPr algn="ctr"/>
            <a:endParaRPr lang="zh-CN" altLang="en-US" sz="1400"/>
          </a:p>
        </p:txBody>
      </p:sp>
      <p:grpSp>
        <p:nvGrpSpPr>
          <p:cNvPr id="48" name="组合 47"/>
          <p:cNvGrpSpPr/>
          <p:nvPr/>
        </p:nvGrpSpPr>
        <p:grpSpPr>
          <a:xfrm>
            <a:off x="6601727" y="4546071"/>
            <a:ext cx="4468106" cy="477054"/>
            <a:chOff x="5933823" y="3336957"/>
            <a:chExt cx="3981271" cy="413001"/>
          </a:xfrm>
        </p:grpSpPr>
        <p:sp>
          <p:nvSpPr>
            <p:cNvPr id="49" name="TextBox 48"/>
            <p:cNvSpPr txBox="1"/>
            <p:nvPr/>
          </p:nvSpPr>
          <p:spPr>
            <a:xfrm>
              <a:off x="6346566" y="3336957"/>
              <a:ext cx="3568528"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群集环境搭建及配置</a:t>
              </a:r>
              <a:endParaRPr lang="zh-CN" altLang="en-US" sz="2500" dirty="0">
                <a:solidFill>
                  <a:schemeClr val="bg1"/>
                </a:solidFill>
                <a:latin typeface="思源黑体 CN Medium" pitchFamily="34" charset="-122"/>
                <a:ea typeface="思源黑体 CN Medium" pitchFamily="34" charset="-122"/>
              </a:endParaRPr>
            </a:p>
          </p:txBody>
        </p:sp>
        <p:sp>
          <p:nvSpPr>
            <p:cNvPr id="50" name="椭圆 49"/>
            <p:cNvSpPr/>
            <p:nvPr/>
          </p:nvSpPr>
          <p:spPr>
            <a:xfrm>
              <a:off x="5933823" y="3411012"/>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6601727" y="5461006"/>
            <a:ext cx="4468106" cy="477054"/>
            <a:chOff x="5933823" y="4129045"/>
            <a:chExt cx="3981271" cy="413001"/>
          </a:xfrm>
        </p:grpSpPr>
        <p:sp>
          <p:nvSpPr>
            <p:cNvPr id="52" name="TextBox 51"/>
            <p:cNvSpPr txBox="1"/>
            <p:nvPr/>
          </p:nvSpPr>
          <p:spPr>
            <a:xfrm>
              <a:off x="6346566" y="4129045"/>
              <a:ext cx="3568528" cy="413001"/>
            </a:xfrm>
            <a:prstGeom prst="rect">
              <a:avLst/>
            </a:prstGeom>
            <a:noFill/>
          </p:spPr>
          <p:txBody>
            <a:bodyPr wrap="square" rtlCol="0">
              <a:spAutoFit/>
            </a:bodyPr>
            <a:lstStyle/>
            <a:p>
              <a:r>
                <a:rPr lang="zh-CN" altLang="en-US" sz="2500" dirty="0" smtClean="0">
                  <a:solidFill>
                    <a:schemeClr val="bg1"/>
                  </a:solidFill>
                  <a:latin typeface="思源黑体 CN Medium" pitchFamily="34" charset="-122"/>
                  <a:ea typeface="思源黑体 CN Medium" pitchFamily="34" charset="-122"/>
                </a:rPr>
                <a:t>在群集中部署应用程序</a:t>
              </a:r>
              <a:endParaRPr lang="zh-CN" altLang="en-US" sz="2500" dirty="0">
                <a:solidFill>
                  <a:schemeClr val="bg1"/>
                </a:solidFill>
                <a:latin typeface="思源黑体 CN Medium" pitchFamily="34" charset="-122"/>
                <a:ea typeface="思源黑体 CN Medium" pitchFamily="34" charset="-122"/>
              </a:endParaRPr>
            </a:p>
          </p:txBody>
        </p:sp>
        <p:sp>
          <p:nvSpPr>
            <p:cNvPr id="53" name="椭圆 52"/>
            <p:cNvSpPr/>
            <p:nvPr/>
          </p:nvSpPr>
          <p:spPr>
            <a:xfrm>
              <a:off x="5933823" y="4203100"/>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6859048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创建域账户及群集管理</a:t>
            </a:r>
            <a:r>
              <a:rPr lang="zh-CN" altLang="en-US" dirty="0" smtClean="0"/>
              <a:t>账户</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656556"/>
            <a:ext cx="41814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353" y="1730553"/>
            <a:ext cx="547687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76892" y="5937719"/>
            <a:ext cx="8102667" cy="830997"/>
          </a:xfrm>
          <a:prstGeom prst="rect">
            <a:avLst/>
          </a:prstGeom>
          <a:noFill/>
        </p:spPr>
        <p:txBody>
          <a:bodyPr wrap="none" rtlCol="0">
            <a:spAutoFit/>
          </a:bodyPr>
          <a:lstStyle/>
          <a:p>
            <a:r>
              <a:rPr lang="zh-CN" altLang="en-US" b="1" dirty="0" smtClean="0">
                <a:solidFill>
                  <a:srgbClr val="FF0000"/>
                </a:solidFill>
              </a:rPr>
              <a:t>完成域管理帐户新增：</a:t>
            </a:r>
            <a:r>
              <a:rPr lang="en-US" altLang="zh-CN" b="1" dirty="0" err="1" smtClean="0">
                <a:solidFill>
                  <a:srgbClr val="FF0000"/>
                </a:solidFill>
              </a:rPr>
              <a:t>DomainAdmin</a:t>
            </a:r>
            <a:r>
              <a:rPr lang="zh-CN" altLang="en-US" b="1" dirty="0" smtClean="0">
                <a:solidFill>
                  <a:srgbClr val="FF0000"/>
                </a:solidFill>
              </a:rPr>
              <a:t>，密码：</a:t>
            </a:r>
            <a:r>
              <a:rPr lang="en-US" altLang="zh-CN" b="1" dirty="0" smtClean="0">
                <a:solidFill>
                  <a:srgbClr val="FF0000"/>
                </a:solidFill>
              </a:rPr>
              <a:t>1234</a:t>
            </a:r>
          </a:p>
          <a:p>
            <a:r>
              <a:rPr lang="zh-CN" altLang="en-US" b="1" dirty="0" smtClean="0">
                <a:solidFill>
                  <a:srgbClr val="FF0000"/>
                </a:solidFill>
              </a:rPr>
              <a:t>按照同样的操作新增群集服务帐户：</a:t>
            </a:r>
            <a:r>
              <a:rPr lang="en-US" altLang="zh-CN" b="1" dirty="0" err="1" smtClean="0">
                <a:solidFill>
                  <a:srgbClr val="FF0000"/>
                </a:solidFill>
              </a:rPr>
              <a:t>ClusterAdmin</a:t>
            </a:r>
            <a:r>
              <a:rPr lang="en-US" altLang="zh-CN" b="1" dirty="0" smtClean="0">
                <a:solidFill>
                  <a:srgbClr val="FF0000"/>
                </a:solidFill>
              </a:rPr>
              <a:t>, </a:t>
            </a:r>
            <a:r>
              <a:rPr lang="zh-CN" altLang="en-US" b="1" dirty="0" smtClean="0">
                <a:solidFill>
                  <a:srgbClr val="FF0000"/>
                </a:solidFill>
              </a:rPr>
              <a:t>密码</a:t>
            </a:r>
            <a:r>
              <a:rPr lang="en-US" altLang="zh-CN" b="1" dirty="0" smtClean="0">
                <a:solidFill>
                  <a:srgbClr val="FF0000"/>
                </a:solidFill>
              </a:rPr>
              <a:t>123</a:t>
            </a:r>
            <a:endParaRPr lang="zh-CN" altLang="en-US" b="1" dirty="0">
              <a:solidFill>
                <a:srgbClr val="FF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0616" y="3383732"/>
            <a:ext cx="55340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6510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创建域账户及群集管理</a:t>
            </a:r>
            <a:r>
              <a:rPr lang="zh-CN" altLang="en-US" dirty="0" smtClean="0"/>
              <a:t>账户</a:t>
            </a:r>
            <a:endParaRPr lang="zh-CN" altLang="en-US" dirty="0"/>
          </a:p>
        </p:txBody>
      </p:sp>
      <p:sp>
        <p:nvSpPr>
          <p:cNvPr id="9" name="标题 19"/>
          <p:cNvSpPr>
            <a:spLocks noGrp="1"/>
          </p:cNvSpPr>
          <p:nvPr>
            <p:ph type="title"/>
          </p:nvPr>
        </p:nvSpPr>
        <p:spPr>
          <a:xfrm>
            <a:off x="626919" y="1584548"/>
            <a:ext cx="12478314" cy="648072"/>
          </a:xfrm>
        </p:spPr>
        <p:txBody>
          <a:bodyPr/>
          <a:lstStyle/>
          <a:p>
            <a:pPr>
              <a:lnSpc>
                <a:spcPct val="175000"/>
              </a:lnSpc>
            </a:pPr>
            <a:r>
              <a:rPr lang="zh-CN" altLang="en-US" sz="1800" dirty="0" smtClean="0">
                <a:solidFill>
                  <a:srgbClr val="CC0000"/>
                </a:solidFill>
              </a:rPr>
              <a:t>设置帐户权限：</a:t>
            </a:r>
            <a:r>
              <a:rPr lang="en-US" altLang="zh-CN" sz="1800" dirty="0" smtClean="0">
                <a:solidFill>
                  <a:srgbClr val="CC0000"/>
                </a:solidFill>
              </a:rPr>
              <a:t/>
            </a:r>
            <a:br>
              <a:rPr lang="en-US" altLang="zh-CN" sz="1800" dirty="0" smtClean="0">
                <a:solidFill>
                  <a:srgbClr val="CC0000"/>
                </a:solidFill>
              </a:rPr>
            </a:br>
            <a:endParaRPr lang="zh-CN" altLang="en-US" sz="1800" dirty="0">
              <a:solidFill>
                <a:schemeClr val="tx1">
                  <a:lumMod val="85000"/>
                  <a:lumOff val="1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2088604"/>
            <a:ext cx="847122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86" y="2880692"/>
            <a:ext cx="5081601"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417" y="2880692"/>
            <a:ext cx="7221824"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24628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创建域账户及群集管理</a:t>
            </a:r>
            <a:r>
              <a:rPr lang="zh-CN" altLang="en-US" dirty="0" smtClean="0"/>
              <a:t>账户</a:t>
            </a:r>
            <a:endParaRPr lang="zh-CN" altLang="en-US" dirty="0"/>
          </a:p>
        </p:txBody>
      </p:sp>
      <p:sp>
        <p:nvSpPr>
          <p:cNvPr id="9" name="标题 19"/>
          <p:cNvSpPr>
            <a:spLocks noGrp="1"/>
          </p:cNvSpPr>
          <p:nvPr>
            <p:ph type="title"/>
          </p:nvPr>
        </p:nvSpPr>
        <p:spPr>
          <a:xfrm>
            <a:off x="5544393" y="5977036"/>
            <a:ext cx="7581770" cy="1152128"/>
          </a:xfrm>
        </p:spPr>
        <p:txBody>
          <a:bodyPr/>
          <a:lstStyle/>
          <a:p>
            <a:pPr>
              <a:lnSpc>
                <a:spcPct val="200000"/>
              </a:lnSpc>
            </a:pPr>
            <a:r>
              <a:rPr lang="zh-CN" altLang="en-US" sz="1800" dirty="0">
                <a:solidFill>
                  <a:srgbClr val="0172EF"/>
                </a:solidFill>
              </a:rPr>
              <a:t>　　此外，</a:t>
            </a:r>
            <a:r>
              <a:rPr lang="en-US" altLang="zh-CN" sz="1800" dirty="0" err="1">
                <a:solidFill>
                  <a:srgbClr val="0172EF"/>
                </a:solidFill>
              </a:rPr>
              <a:t>ClusterAdmin</a:t>
            </a:r>
            <a:r>
              <a:rPr lang="zh-CN" altLang="en-US" sz="1800" dirty="0">
                <a:solidFill>
                  <a:srgbClr val="0172EF"/>
                </a:solidFill>
              </a:rPr>
              <a:t>用户还需加入到群集各节点的本地管理员组，将在节点加入域后进行操作。</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2088604"/>
            <a:ext cx="847122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26" y="2808683"/>
            <a:ext cx="4370719" cy="4499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rgbClr val="CC0000"/>
                </a:solidFill>
              </a:rPr>
              <a:t>设置帐户权限：</a:t>
            </a:r>
            <a:r>
              <a:rPr lang="en-US" altLang="zh-CN" sz="1800" dirty="0" smtClean="0">
                <a:solidFill>
                  <a:srgbClr val="CC0000"/>
                </a:solidFill>
              </a:rPr>
              <a:t/>
            </a:r>
            <a:br>
              <a:rPr lang="en-US" altLang="zh-CN" sz="1800" dirty="0" smtClean="0">
                <a:solidFill>
                  <a:srgbClr val="CC0000"/>
                </a:solidFill>
              </a:rPr>
            </a:br>
            <a:endParaRPr lang="zh-CN" altLang="en-US" sz="1800" dirty="0">
              <a:solidFill>
                <a:schemeClr val="tx1">
                  <a:lumMod val="85000"/>
                  <a:lumOff val="15000"/>
                </a:schemeClr>
              </a:solidFill>
            </a:endParaRPr>
          </a:p>
        </p:txBody>
      </p:sp>
    </p:spTree>
    <p:extLst>
      <p:ext uri="{BB962C8B-B14F-4D97-AF65-F5344CB8AC3E}">
        <p14:creationId xmlns:p14="http://schemas.microsoft.com/office/powerpoint/2010/main" val="1781078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smtClean="0"/>
              <a:t>向域中添加计算机节点</a:t>
            </a:r>
            <a:endParaRPr lang="zh-CN" altLang="en-US" dirty="0"/>
          </a:p>
        </p:txBody>
      </p:sp>
      <p:sp>
        <p:nvSpPr>
          <p:cNvPr id="10"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rgbClr val="CC0000"/>
                </a:solidFill>
              </a:rPr>
              <a:t>开启第二台计算机（</a:t>
            </a:r>
            <a:r>
              <a:rPr lang="en-US" altLang="zh-CN" sz="1800" dirty="0" smtClean="0">
                <a:solidFill>
                  <a:srgbClr val="CC0000"/>
                </a:solidFill>
              </a:rPr>
              <a:t>Node01</a:t>
            </a:r>
            <a:r>
              <a:rPr lang="zh-CN" altLang="en-US" sz="1800" dirty="0" smtClean="0">
                <a:solidFill>
                  <a:srgbClr val="CC0000"/>
                </a:solidFill>
              </a:rPr>
              <a:t>），并将其加入到已创建的</a:t>
            </a:r>
            <a:r>
              <a:rPr lang="en-US" altLang="zh-CN" sz="1800" dirty="0" smtClean="0">
                <a:solidFill>
                  <a:srgbClr val="CC0000"/>
                </a:solidFill>
              </a:rPr>
              <a:t>gta.com</a:t>
            </a:r>
            <a:r>
              <a:rPr lang="zh-CN" altLang="en-US" sz="1800" dirty="0" smtClean="0">
                <a:solidFill>
                  <a:srgbClr val="CC0000"/>
                </a:solidFill>
              </a:rPr>
              <a:t>域中。保持域服务器（</a:t>
            </a:r>
            <a:r>
              <a:rPr lang="en-US" altLang="zh-CN" sz="1800" dirty="0" smtClean="0">
                <a:solidFill>
                  <a:srgbClr val="CC0000"/>
                </a:solidFill>
              </a:rPr>
              <a:t>DC</a:t>
            </a:r>
            <a:r>
              <a:rPr lang="zh-CN" altLang="en-US" sz="1800" dirty="0" smtClean="0">
                <a:solidFill>
                  <a:srgbClr val="CC0000"/>
                </a:solidFill>
              </a:rPr>
              <a:t>）开启状态。</a:t>
            </a:r>
            <a:r>
              <a:rPr lang="en-US" altLang="zh-CN" sz="1800" dirty="0" smtClean="0">
                <a:solidFill>
                  <a:srgbClr val="CC0000"/>
                </a:solidFill>
              </a:rPr>
              <a:t/>
            </a:r>
            <a:br>
              <a:rPr lang="en-US" altLang="zh-CN" sz="1800" dirty="0" smtClean="0">
                <a:solidFill>
                  <a:srgbClr val="CC0000"/>
                </a:solidFill>
              </a:rPr>
            </a:br>
            <a:endParaRPr lang="zh-CN" altLang="en-US" sz="1800" dirty="0">
              <a:solidFill>
                <a:schemeClr val="tx1">
                  <a:lumMod val="85000"/>
                  <a:lumOff val="15000"/>
                </a:schemeClr>
              </a:solidFill>
            </a:endParaRPr>
          </a:p>
        </p:txBody>
      </p:sp>
      <p:sp>
        <p:nvSpPr>
          <p:cNvPr id="4" name="TextBox 3"/>
          <p:cNvSpPr txBox="1"/>
          <p:nvPr/>
        </p:nvSpPr>
        <p:spPr>
          <a:xfrm>
            <a:off x="719857" y="2520652"/>
            <a:ext cx="553998" cy="2371803"/>
          </a:xfrm>
          <a:prstGeom prst="rect">
            <a:avLst/>
          </a:prstGeom>
          <a:noFill/>
        </p:spPr>
        <p:txBody>
          <a:bodyPr vert="eaVert" wrap="none" rtlCol="0">
            <a:spAutoFit/>
          </a:bodyPr>
          <a:lstStyle/>
          <a:p>
            <a:r>
              <a:rPr lang="en-US" altLang="zh-CN" b="1" dirty="0" smtClean="0">
                <a:solidFill>
                  <a:srgbClr val="0172EF"/>
                </a:solidFill>
              </a:rPr>
              <a:t>Node01 </a:t>
            </a:r>
            <a:r>
              <a:rPr lang="zh-CN" altLang="en-US" b="1" dirty="0" smtClean="0">
                <a:solidFill>
                  <a:srgbClr val="0172EF"/>
                </a:solidFill>
              </a:rPr>
              <a:t>网络配置</a:t>
            </a:r>
            <a:endParaRPr lang="zh-CN" altLang="en-US" b="1" dirty="0">
              <a:solidFill>
                <a:srgbClr val="0172EF"/>
              </a:solidFill>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845" y="2232620"/>
            <a:ext cx="1014924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6244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smtClean="0"/>
              <a:t>向域中添加计算机节点</a:t>
            </a:r>
            <a:endParaRPr lang="zh-CN" altLang="en-US" dirty="0"/>
          </a:p>
        </p:txBody>
      </p:sp>
      <p:sp>
        <p:nvSpPr>
          <p:cNvPr id="10"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rgbClr val="CC0000"/>
                </a:solidFill>
              </a:rPr>
              <a:t>开启第二台计算机（</a:t>
            </a:r>
            <a:r>
              <a:rPr lang="en-US" altLang="zh-CN" sz="1800" dirty="0" smtClean="0">
                <a:solidFill>
                  <a:srgbClr val="CC0000"/>
                </a:solidFill>
              </a:rPr>
              <a:t>Node01</a:t>
            </a:r>
            <a:r>
              <a:rPr lang="zh-CN" altLang="en-US" sz="1800" dirty="0" smtClean="0">
                <a:solidFill>
                  <a:srgbClr val="CC0000"/>
                </a:solidFill>
              </a:rPr>
              <a:t>），并将其加入到已创建的</a:t>
            </a:r>
            <a:r>
              <a:rPr lang="en-US" altLang="zh-CN" sz="1800" dirty="0" smtClean="0">
                <a:solidFill>
                  <a:srgbClr val="CC0000"/>
                </a:solidFill>
              </a:rPr>
              <a:t>gta.com</a:t>
            </a:r>
            <a:r>
              <a:rPr lang="zh-CN" altLang="en-US" sz="1800" dirty="0" smtClean="0">
                <a:solidFill>
                  <a:srgbClr val="CC0000"/>
                </a:solidFill>
              </a:rPr>
              <a:t>域中。保持域服务器（</a:t>
            </a:r>
            <a:r>
              <a:rPr lang="en-US" altLang="zh-CN" sz="1800" dirty="0" smtClean="0">
                <a:solidFill>
                  <a:srgbClr val="CC0000"/>
                </a:solidFill>
              </a:rPr>
              <a:t>DC</a:t>
            </a:r>
            <a:r>
              <a:rPr lang="zh-CN" altLang="en-US" sz="1800" dirty="0" smtClean="0">
                <a:solidFill>
                  <a:srgbClr val="CC0000"/>
                </a:solidFill>
              </a:rPr>
              <a:t>）开启状态。</a:t>
            </a:r>
            <a:r>
              <a:rPr lang="en-US" altLang="zh-CN" sz="1800" dirty="0" smtClean="0">
                <a:solidFill>
                  <a:srgbClr val="CC0000"/>
                </a:solidFill>
              </a:rPr>
              <a:t/>
            </a:r>
            <a:br>
              <a:rPr lang="en-US" altLang="zh-CN" sz="1800" dirty="0" smtClean="0">
                <a:solidFill>
                  <a:srgbClr val="CC0000"/>
                </a:solidFill>
              </a:rPr>
            </a:br>
            <a:endParaRPr lang="zh-CN" altLang="en-US" sz="1800" dirty="0">
              <a:solidFill>
                <a:schemeClr val="tx1">
                  <a:lumMod val="85000"/>
                  <a:lumOff val="15000"/>
                </a:schemeClr>
              </a:solidFill>
            </a:endParaRPr>
          </a:p>
        </p:txBody>
      </p:sp>
      <p:sp>
        <p:nvSpPr>
          <p:cNvPr id="4" name="TextBox 3"/>
          <p:cNvSpPr txBox="1"/>
          <p:nvPr/>
        </p:nvSpPr>
        <p:spPr>
          <a:xfrm>
            <a:off x="719857" y="2520652"/>
            <a:ext cx="553998" cy="2977738"/>
          </a:xfrm>
          <a:prstGeom prst="rect">
            <a:avLst/>
          </a:prstGeom>
          <a:noFill/>
        </p:spPr>
        <p:txBody>
          <a:bodyPr vert="eaVert" wrap="none" rtlCol="0">
            <a:spAutoFit/>
          </a:bodyPr>
          <a:lstStyle/>
          <a:p>
            <a:r>
              <a:rPr lang="en-US" altLang="zh-CN" b="1" dirty="0" smtClean="0">
                <a:solidFill>
                  <a:srgbClr val="0172EF"/>
                </a:solidFill>
              </a:rPr>
              <a:t>Node01 </a:t>
            </a:r>
            <a:r>
              <a:rPr lang="zh-CN" altLang="en-US" b="1" dirty="0" smtClean="0">
                <a:solidFill>
                  <a:srgbClr val="0172EF"/>
                </a:solidFill>
              </a:rPr>
              <a:t>验证网络</a:t>
            </a:r>
            <a:r>
              <a:rPr lang="zh-CN" altLang="en-US" b="1" dirty="0">
                <a:solidFill>
                  <a:srgbClr val="0172EF"/>
                </a:solidFill>
              </a:rPr>
              <a:t>配置</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72" y="2232620"/>
            <a:ext cx="10125207" cy="4471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7340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smtClean="0"/>
              <a:t>向域中添加计算机节点</a:t>
            </a:r>
            <a:endParaRPr lang="zh-CN" altLang="en-US" dirty="0"/>
          </a:p>
        </p:txBody>
      </p:sp>
      <p:sp>
        <p:nvSpPr>
          <p:cNvPr id="4" name="TextBox 3"/>
          <p:cNvSpPr txBox="1"/>
          <p:nvPr/>
        </p:nvSpPr>
        <p:spPr>
          <a:xfrm>
            <a:off x="719857" y="2520652"/>
            <a:ext cx="553998" cy="2371803"/>
          </a:xfrm>
          <a:prstGeom prst="rect">
            <a:avLst/>
          </a:prstGeom>
          <a:noFill/>
        </p:spPr>
        <p:txBody>
          <a:bodyPr vert="eaVert" wrap="none" rtlCol="0">
            <a:spAutoFit/>
          </a:bodyPr>
          <a:lstStyle/>
          <a:p>
            <a:r>
              <a:rPr lang="en-US" altLang="zh-CN" b="1" dirty="0" smtClean="0">
                <a:solidFill>
                  <a:srgbClr val="0172EF"/>
                </a:solidFill>
              </a:rPr>
              <a:t>Node01 </a:t>
            </a:r>
            <a:r>
              <a:rPr lang="zh-CN" altLang="en-US" b="1" dirty="0" smtClean="0">
                <a:solidFill>
                  <a:srgbClr val="0172EF"/>
                </a:solidFill>
              </a:rPr>
              <a:t>添加到域</a:t>
            </a:r>
            <a:endParaRPr lang="zh-CN" altLang="en-US" b="1" dirty="0">
              <a:solidFill>
                <a:srgbClr val="0172E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985" y="1670553"/>
            <a:ext cx="10081120" cy="564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0453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smtClean="0"/>
              <a:t>向域中添加计算机节点</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389" y="5328962"/>
            <a:ext cx="4270572" cy="180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465" y="936476"/>
            <a:ext cx="401002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33" y="1656903"/>
            <a:ext cx="4488991" cy="3528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59" y="5328963"/>
            <a:ext cx="2835995" cy="169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2785" y="2546111"/>
            <a:ext cx="417195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93720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smtClean="0"/>
              <a:t>向域中添加计算机节点</a:t>
            </a:r>
            <a:endParaRPr lang="zh-CN" altLang="en-US" dirty="0"/>
          </a:p>
        </p:txBody>
      </p:sp>
      <p:sp>
        <p:nvSpPr>
          <p:cNvPr id="10"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rgbClr val="CC0000"/>
                </a:solidFill>
              </a:rPr>
              <a:t>开启第三台计算机（</a:t>
            </a:r>
            <a:r>
              <a:rPr lang="en-US" altLang="zh-CN" sz="1800" dirty="0" smtClean="0">
                <a:solidFill>
                  <a:srgbClr val="CC0000"/>
                </a:solidFill>
              </a:rPr>
              <a:t>Node02</a:t>
            </a:r>
            <a:r>
              <a:rPr lang="zh-CN" altLang="en-US" sz="1800" dirty="0" smtClean="0">
                <a:solidFill>
                  <a:srgbClr val="CC0000"/>
                </a:solidFill>
              </a:rPr>
              <a:t>），并将其加入到已创建的</a:t>
            </a:r>
            <a:r>
              <a:rPr lang="en-US" altLang="zh-CN" sz="1800" dirty="0" smtClean="0">
                <a:solidFill>
                  <a:srgbClr val="CC0000"/>
                </a:solidFill>
              </a:rPr>
              <a:t>gta.com</a:t>
            </a:r>
            <a:r>
              <a:rPr lang="zh-CN" altLang="en-US" sz="1800" dirty="0" smtClean="0">
                <a:solidFill>
                  <a:srgbClr val="CC0000"/>
                </a:solidFill>
              </a:rPr>
              <a:t>域中。保持域服务器（</a:t>
            </a:r>
            <a:r>
              <a:rPr lang="en-US" altLang="zh-CN" sz="1800" dirty="0" smtClean="0">
                <a:solidFill>
                  <a:srgbClr val="CC0000"/>
                </a:solidFill>
              </a:rPr>
              <a:t>DC</a:t>
            </a:r>
            <a:r>
              <a:rPr lang="zh-CN" altLang="en-US" sz="1800" dirty="0" smtClean="0">
                <a:solidFill>
                  <a:srgbClr val="CC0000"/>
                </a:solidFill>
              </a:rPr>
              <a:t>）开启状态。</a:t>
            </a:r>
            <a:r>
              <a:rPr lang="en-US" altLang="zh-CN" sz="1800" dirty="0" smtClean="0">
                <a:solidFill>
                  <a:srgbClr val="CC0000"/>
                </a:solidFill>
              </a:rPr>
              <a:t/>
            </a:r>
            <a:br>
              <a:rPr lang="en-US" altLang="zh-CN" sz="1800" dirty="0" smtClean="0">
                <a:solidFill>
                  <a:srgbClr val="CC0000"/>
                </a:solidFill>
              </a:rPr>
            </a:br>
            <a:endParaRPr lang="zh-CN" altLang="en-US" sz="1800" dirty="0">
              <a:solidFill>
                <a:schemeClr val="tx1">
                  <a:lumMod val="85000"/>
                  <a:lumOff val="15000"/>
                </a:scheme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576" y="2123918"/>
            <a:ext cx="8280920" cy="498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793" y="2232620"/>
            <a:ext cx="4114340"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791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smtClean="0"/>
              <a:t>向域中添加计算机节点</a:t>
            </a:r>
            <a:endParaRPr lang="zh-CN" altLang="en-US" dirty="0"/>
          </a:p>
        </p:txBody>
      </p:sp>
      <p:sp>
        <p:nvSpPr>
          <p:cNvPr id="10"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chemeClr val="tx1">
                    <a:lumMod val="85000"/>
                    <a:lumOff val="15000"/>
                  </a:schemeClr>
                </a:solidFill>
              </a:rPr>
              <a:t>在域服务器中查看已加入到域的计算机</a:t>
            </a:r>
            <a:endParaRPr lang="zh-CN" altLang="en-US" sz="1800" dirty="0">
              <a:solidFill>
                <a:schemeClr val="tx1">
                  <a:lumMod val="85000"/>
                  <a:lumOff val="15000"/>
                </a:scheme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19" y="2220962"/>
            <a:ext cx="11658229" cy="462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2566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将群集服务账号添加到各节点的本地管理员组</a:t>
            </a:r>
          </a:p>
        </p:txBody>
      </p:sp>
      <p:sp>
        <p:nvSpPr>
          <p:cNvPr id="10"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chemeClr val="tx1">
                    <a:lumMod val="85000"/>
                    <a:lumOff val="15000"/>
                  </a:schemeClr>
                </a:solidFill>
              </a:rPr>
              <a:t>切换到域控制服务器（</a:t>
            </a:r>
            <a:r>
              <a:rPr lang="en-US" altLang="zh-CN" sz="1800" dirty="0" smtClean="0">
                <a:solidFill>
                  <a:schemeClr val="tx1">
                    <a:lumMod val="85000"/>
                    <a:lumOff val="15000"/>
                  </a:schemeClr>
                </a:solidFill>
              </a:rPr>
              <a:t>DC</a:t>
            </a:r>
            <a:r>
              <a:rPr lang="zh-CN" altLang="en-US" sz="1800" dirty="0" smtClean="0">
                <a:solidFill>
                  <a:schemeClr val="tx1">
                    <a:lumMod val="85000"/>
                    <a:lumOff val="15000"/>
                  </a:schemeClr>
                </a:solidFill>
              </a:rPr>
              <a:t>）</a:t>
            </a:r>
            <a:endParaRPr lang="zh-CN" altLang="en-US" sz="1800" dirty="0">
              <a:solidFill>
                <a:schemeClr val="tx1">
                  <a:lumMod val="85000"/>
                  <a:lumOff val="15000"/>
                </a:schemeClr>
              </a:solidFill>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19" y="2267378"/>
            <a:ext cx="5798388" cy="414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158" y="2270092"/>
            <a:ext cx="6408332" cy="349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459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435488" y="3590310"/>
            <a:ext cx="242938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群集的概念</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7435488" y="4074631"/>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群集的分类</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393561" y="2376636"/>
            <a:ext cx="3335407" cy="1099284"/>
            <a:chOff x="7393561" y="2484942"/>
            <a:chExt cx="3335407" cy="1099284"/>
          </a:xfrm>
        </p:grpSpPr>
        <p:sp>
          <p:nvSpPr>
            <p:cNvPr id="23" name="TextBox 22"/>
            <p:cNvSpPr txBox="1"/>
            <p:nvPr/>
          </p:nvSpPr>
          <p:spPr>
            <a:xfrm>
              <a:off x="7393561" y="2876340"/>
              <a:ext cx="3335407" cy="707886"/>
            </a:xfrm>
            <a:prstGeom prst="rect">
              <a:avLst/>
            </a:prstGeom>
            <a:noFill/>
          </p:spPr>
          <p:txBody>
            <a:bodyPr wrap="square" rtlCol="0">
              <a:spAutoFit/>
            </a:bodyPr>
            <a:lstStyle/>
            <a:p>
              <a:r>
                <a:rPr lang="zh-CN" altLang="en-US" sz="4000" dirty="0" smtClean="0">
                  <a:solidFill>
                    <a:srgbClr val="E74E09"/>
                  </a:solidFill>
                  <a:latin typeface="思源黑体 CN Bold" pitchFamily="34" charset="-122"/>
                  <a:ea typeface="思源黑体 CN Bold" pitchFamily="34" charset="-122"/>
                </a:rPr>
                <a:t>群集介绍</a:t>
              </a:r>
              <a:endParaRPr lang="zh-CN" altLang="en-US" sz="4000" dirty="0">
                <a:solidFill>
                  <a:srgbClr val="E74E09"/>
                </a:solidFill>
                <a:latin typeface="思源黑体 CN Bold" pitchFamily="34" charset="-122"/>
                <a:ea typeface="思源黑体 CN Bold" pitchFamily="34" charset="-122"/>
              </a:endParaRPr>
            </a:p>
          </p:txBody>
        </p:sp>
        <p:sp>
          <p:nvSpPr>
            <p:cNvPr id="42" name="TextBox 41"/>
            <p:cNvSpPr txBox="1"/>
            <p:nvPr/>
          </p:nvSpPr>
          <p:spPr>
            <a:xfrm>
              <a:off x="7435488" y="2484942"/>
              <a:ext cx="2292893" cy="830997"/>
            </a:xfrm>
            <a:prstGeom prst="rect">
              <a:avLst/>
            </a:prstGeom>
            <a:noFill/>
          </p:spPr>
          <p:txBody>
            <a:bodyPr wrap="square" rtlCol="0">
              <a:spAutoFit/>
            </a:bodyPr>
            <a:lstStyle/>
            <a:p>
              <a:r>
                <a:rPr lang="en-US" altLang="zh-CN" b="1" spc="-150" dirty="0" smtClean="0">
                  <a:solidFill>
                    <a:srgbClr val="FE6934"/>
                  </a:solidFill>
                  <a:latin typeface="思源黑体 CN Bold" pitchFamily="34" charset="-122"/>
                  <a:ea typeface="思源黑体 CN Bold" pitchFamily="34" charset="-122"/>
                </a:rPr>
                <a:t>TITLE</a:t>
              </a:r>
            </a:p>
            <a:p>
              <a:endParaRPr lang="zh-CN" altLang="en-US" b="1" spc="-150" dirty="0" smtClean="0">
                <a:solidFill>
                  <a:srgbClr val="FE6934"/>
                </a:solidFill>
                <a:latin typeface="思源黑体 CN Bold" pitchFamily="34" charset="-122"/>
                <a:ea typeface="思源黑体 CN Bold" pitchFamily="34" charset="-122"/>
              </a:endParaRPr>
            </a:p>
          </p:txBody>
        </p:sp>
      </p:grpSp>
      <p:grpSp>
        <p:nvGrpSpPr>
          <p:cNvPr id="5" name="组合 4"/>
          <p:cNvGrpSpPr/>
          <p:nvPr/>
        </p:nvGrpSpPr>
        <p:grpSpPr>
          <a:xfrm>
            <a:off x="4186853" y="2154519"/>
            <a:ext cx="2168184" cy="2231572"/>
            <a:chOff x="4392265" y="2154519"/>
            <a:chExt cx="2168184" cy="2231572"/>
          </a:xfrm>
        </p:grpSpPr>
        <p:grpSp>
          <p:nvGrpSpPr>
            <p:cNvPr id="32" name="组合 31"/>
            <p:cNvGrpSpPr/>
            <p:nvPr/>
          </p:nvGrpSpPr>
          <p:grpSpPr>
            <a:xfrm>
              <a:off x="4392265" y="2154519"/>
              <a:ext cx="2168184" cy="2231572"/>
              <a:chOff x="1827622" y="1343919"/>
              <a:chExt cx="2304000" cy="2304000"/>
            </a:xfrm>
          </p:grpSpPr>
          <p:sp>
            <p:nvSpPr>
              <p:cNvPr id="34" name="椭圆 3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4678970" y="2474541"/>
              <a:ext cx="1594774" cy="1641398"/>
            </a:xfrm>
            <a:prstGeom prst="ellipse">
              <a:avLst/>
            </a:prstGeom>
            <a:solidFill>
              <a:srgbClr val="E74E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r>
                <a:rPr lang="en-US" altLang="zh-CN" sz="7200" b="1" dirty="0" smtClean="0">
                  <a:solidFill>
                    <a:schemeClr val="bg1"/>
                  </a:solidFill>
                  <a:latin typeface="DIN Mittelschrift Std" pitchFamily="50" charset="0"/>
                  <a:ea typeface="微软雅黑" pitchFamily="34" charset="-122"/>
                </a:rPr>
                <a:t>01</a:t>
              </a:r>
              <a:endParaRPr lang="zh-CN" altLang="en-US" sz="7200" b="1" dirty="0">
                <a:solidFill>
                  <a:schemeClr val="bg1"/>
                </a:solidFill>
                <a:latin typeface="DIN Mittelschrift Std" pitchFamily="50" charset="0"/>
                <a:ea typeface="微软雅黑" pitchFamily="34" charset="-122"/>
              </a:endParaRPr>
            </a:p>
          </p:txBody>
        </p:sp>
      </p:grpSp>
      <p:cxnSp>
        <p:nvCxnSpPr>
          <p:cNvPr id="3" name="直接连接符 2"/>
          <p:cNvCxnSpPr/>
          <p:nvPr/>
        </p:nvCxnSpPr>
        <p:spPr>
          <a:xfrm>
            <a:off x="6808646" y="2154519"/>
            <a:ext cx="0" cy="297606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16601" y="4557201"/>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相关的专业名字及解释</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51984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域服务器搭建及配置</a:t>
            </a:r>
          </a:p>
        </p:txBody>
      </p:sp>
      <p:sp>
        <p:nvSpPr>
          <p:cNvPr id="22" name="文本占位符 21"/>
          <p:cNvSpPr>
            <a:spLocks noGrp="1"/>
          </p:cNvSpPr>
          <p:nvPr>
            <p:ph type="body" sz="quarter" idx="11"/>
          </p:nvPr>
        </p:nvSpPr>
        <p:spPr/>
        <p:txBody>
          <a:bodyPr/>
          <a:lstStyle/>
          <a:p>
            <a:r>
              <a:rPr lang="zh-CN" altLang="en-US" dirty="0"/>
              <a:t>将群集服务账号添加到各节点的本地管理员组</a:t>
            </a:r>
          </a:p>
        </p:txBody>
      </p:sp>
      <p:sp>
        <p:nvSpPr>
          <p:cNvPr id="10" name="标题 19"/>
          <p:cNvSpPr txBox="1">
            <a:spLocks/>
          </p:cNvSpPr>
          <p:nvPr/>
        </p:nvSpPr>
        <p:spPr>
          <a:xfrm>
            <a:off x="431825" y="6697116"/>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rgbClr val="445FE8"/>
                </a:solidFill>
              </a:rPr>
              <a:t>同样的操作，将</a:t>
            </a:r>
            <a:r>
              <a:rPr lang="en-US" altLang="zh-CN" sz="1800" dirty="0" err="1" smtClean="0">
                <a:solidFill>
                  <a:srgbClr val="445FE8"/>
                </a:solidFill>
              </a:rPr>
              <a:t>ClusterAdmin</a:t>
            </a:r>
            <a:r>
              <a:rPr lang="zh-CN" altLang="en-US" sz="1800" dirty="0" smtClean="0">
                <a:solidFill>
                  <a:srgbClr val="445FE8"/>
                </a:solidFill>
              </a:rPr>
              <a:t>添加到</a:t>
            </a:r>
            <a:r>
              <a:rPr lang="en-US" altLang="zh-CN" sz="1800" dirty="0" smtClean="0">
                <a:solidFill>
                  <a:srgbClr val="445FE8"/>
                </a:solidFill>
              </a:rPr>
              <a:t>Node02</a:t>
            </a:r>
            <a:r>
              <a:rPr lang="zh-CN" altLang="en-US" sz="1800" dirty="0" smtClean="0">
                <a:solidFill>
                  <a:srgbClr val="445FE8"/>
                </a:solidFill>
              </a:rPr>
              <a:t>的管理员组中。</a:t>
            </a:r>
            <a:endParaRPr lang="zh-CN" altLang="en-US" sz="1800" dirty="0">
              <a:solidFill>
                <a:srgbClr val="445FE8"/>
              </a:solidFill>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25" y="1512540"/>
            <a:ext cx="764194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704" y="1440532"/>
            <a:ext cx="4984263" cy="5119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3278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435488" y="3086254"/>
            <a:ext cx="4517617"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挂载仲裁磁盘及数据磁盘</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7435488" y="3570575"/>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磁盘分区</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393561" y="1872580"/>
            <a:ext cx="4972705" cy="1099284"/>
            <a:chOff x="7393561" y="2484942"/>
            <a:chExt cx="4972705" cy="1099284"/>
          </a:xfrm>
        </p:grpSpPr>
        <p:sp>
          <p:nvSpPr>
            <p:cNvPr id="23" name="TextBox 22"/>
            <p:cNvSpPr txBox="1"/>
            <p:nvPr/>
          </p:nvSpPr>
          <p:spPr>
            <a:xfrm>
              <a:off x="7393561" y="2876340"/>
              <a:ext cx="4972705" cy="707886"/>
            </a:xfrm>
            <a:prstGeom prst="rect">
              <a:avLst/>
            </a:prstGeom>
            <a:noFill/>
          </p:spPr>
          <p:txBody>
            <a:bodyPr wrap="square" rtlCol="0">
              <a:spAutoFit/>
            </a:bodyPr>
            <a:lstStyle/>
            <a:p>
              <a:r>
                <a:rPr lang="zh-CN" altLang="en-US" sz="4000" dirty="0" smtClean="0">
                  <a:solidFill>
                    <a:srgbClr val="E74E09"/>
                  </a:solidFill>
                  <a:latin typeface="思源黑体 CN Bold" pitchFamily="34" charset="-122"/>
                  <a:ea typeface="思源黑体 CN Bold" pitchFamily="34" charset="-122"/>
                </a:rPr>
                <a:t>群集服务搭建及配置</a:t>
              </a:r>
              <a:endParaRPr lang="zh-CN" altLang="en-US" sz="4000" dirty="0">
                <a:solidFill>
                  <a:srgbClr val="E74E09"/>
                </a:solidFill>
                <a:latin typeface="思源黑体 CN Bold" pitchFamily="34" charset="-122"/>
                <a:ea typeface="思源黑体 CN Bold" pitchFamily="34" charset="-122"/>
              </a:endParaRPr>
            </a:p>
          </p:txBody>
        </p:sp>
        <p:sp>
          <p:nvSpPr>
            <p:cNvPr id="42" name="TextBox 41"/>
            <p:cNvSpPr txBox="1"/>
            <p:nvPr/>
          </p:nvSpPr>
          <p:spPr>
            <a:xfrm>
              <a:off x="7435488" y="2484942"/>
              <a:ext cx="2292893" cy="830997"/>
            </a:xfrm>
            <a:prstGeom prst="rect">
              <a:avLst/>
            </a:prstGeom>
            <a:noFill/>
          </p:spPr>
          <p:txBody>
            <a:bodyPr wrap="square" rtlCol="0">
              <a:spAutoFit/>
            </a:bodyPr>
            <a:lstStyle/>
            <a:p>
              <a:r>
                <a:rPr lang="en-US" altLang="zh-CN" b="1" spc="-150" dirty="0" smtClean="0">
                  <a:solidFill>
                    <a:srgbClr val="FE6934"/>
                  </a:solidFill>
                  <a:latin typeface="思源黑体 CN Bold" pitchFamily="34" charset="-122"/>
                  <a:ea typeface="思源黑体 CN Bold" pitchFamily="34" charset="-122"/>
                </a:rPr>
                <a:t>TITLE</a:t>
              </a:r>
            </a:p>
            <a:p>
              <a:endParaRPr lang="zh-CN" altLang="en-US" b="1" spc="-150" dirty="0" smtClean="0">
                <a:solidFill>
                  <a:srgbClr val="FE6934"/>
                </a:solidFill>
                <a:latin typeface="思源黑体 CN Bold" pitchFamily="34" charset="-122"/>
                <a:ea typeface="思源黑体 CN Bold" pitchFamily="34" charset="-122"/>
              </a:endParaRPr>
            </a:p>
          </p:txBody>
        </p:sp>
      </p:grpSp>
      <p:grpSp>
        <p:nvGrpSpPr>
          <p:cNvPr id="5" name="组合 4"/>
          <p:cNvGrpSpPr/>
          <p:nvPr/>
        </p:nvGrpSpPr>
        <p:grpSpPr>
          <a:xfrm>
            <a:off x="4186853" y="2154519"/>
            <a:ext cx="2168184" cy="2231572"/>
            <a:chOff x="4392265" y="2154519"/>
            <a:chExt cx="2168184" cy="2231572"/>
          </a:xfrm>
        </p:grpSpPr>
        <p:grpSp>
          <p:nvGrpSpPr>
            <p:cNvPr id="32" name="组合 31"/>
            <p:cNvGrpSpPr/>
            <p:nvPr/>
          </p:nvGrpSpPr>
          <p:grpSpPr>
            <a:xfrm>
              <a:off x="4392265" y="2154519"/>
              <a:ext cx="2168184" cy="2231572"/>
              <a:chOff x="1827622" y="1343919"/>
              <a:chExt cx="2304000" cy="2304000"/>
            </a:xfrm>
          </p:grpSpPr>
          <p:sp>
            <p:nvSpPr>
              <p:cNvPr id="34" name="椭圆 3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4678970" y="2474541"/>
              <a:ext cx="1594774" cy="1641398"/>
            </a:xfrm>
            <a:prstGeom prst="ellipse">
              <a:avLst/>
            </a:prstGeom>
            <a:solidFill>
              <a:srgbClr val="E74E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r>
                <a:rPr lang="en-US" altLang="zh-CN" sz="7200" b="1" dirty="0" smtClean="0">
                  <a:solidFill>
                    <a:schemeClr val="bg1"/>
                  </a:solidFill>
                  <a:latin typeface="DIN Mittelschrift Std" pitchFamily="50" charset="0"/>
                  <a:ea typeface="微软雅黑" pitchFamily="34" charset="-122"/>
                </a:rPr>
                <a:t>04</a:t>
              </a:r>
              <a:endParaRPr lang="zh-CN" altLang="en-US" sz="7200" b="1" dirty="0">
                <a:solidFill>
                  <a:schemeClr val="bg1"/>
                </a:solidFill>
                <a:latin typeface="DIN Mittelschrift Std" pitchFamily="50" charset="0"/>
                <a:ea typeface="微软雅黑" pitchFamily="34" charset="-122"/>
              </a:endParaRPr>
            </a:p>
          </p:txBody>
        </p:sp>
      </p:grpSp>
      <p:cxnSp>
        <p:nvCxnSpPr>
          <p:cNvPr id="3" name="直接连接符 2"/>
          <p:cNvCxnSpPr/>
          <p:nvPr/>
        </p:nvCxnSpPr>
        <p:spPr>
          <a:xfrm>
            <a:off x="6808646" y="2154519"/>
            <a:ext cx="0" cy="297606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16601" y="4557201"/>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配置群集服务并加入第一个节点</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7416601" y="5031640"/>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向群集中添加新节点</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7416601" y="5535696"/>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群集测试</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7416601" y="4032820"/>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添加网卡</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31050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挂载磁盘</a:t>
            </a:r>
            <a:endParaRPr lang="zh-CN" altLang="en-US" dirty="0"/>
          </a:p>
        </p:txBody>
      </p:sp>
      <p:sp>
        <p:nvSpPr>
          <p:cNvPr id="5" name="标题 19"/>
          <p:cNvSpPr>
            <a:spLocks noGrp="1"/>
          </p:cNvSpPr>
          <p:nvPr>
            <p:ph type="title"/>
          </p:nvPr>
        </p:nvSpPr>
        <p:spPr>
          <a:xfrm>
            <a:off x="626919" y="1584548"/>
            <a:ext cx="12478314" cy="3096344"/>
          </a:xfrm>
        </p:spPr>
        <p:txBody>
          <a:bodyPr/>
          <a:lstStyle/>
          <a:p>
            <a:pPr>
              <a:lnSpc>
                <a:spcPct val="100000"/>
              </a:lnSpc>
            </a:pPr>
            <a:r>
              <a:rPr lang="en-US" altLang="zh-CN" sz="1800" dirty="0" smtClean="0">
                <a:solidFill>
                  <a:schemeClr val="tx1">
                    <a:lumMod val="85000"/>
                    <a:lumOff val="15000"/>
                  </a:schemeClr>
                </a:solidFill>
              </a:rPr>
              <a:t>1</a:t>
            </a:r>
            <a:r>
              <a:rPr lang="zh-CN" altLang="en-US" sz="1800" dirty="0" smtClean="0">
                <a:solidFill>
                  <a:schemeClr val="tx1">
                    <a:lumMod val="85000"/>
                    <a:lumOff val="15000"/>
                  </a:schemeClr>
                </a:solidFill>
              </a:rPr>
              <a:t>、关闭全部节点</a:t>
            </a: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r>
              <a:rPr lang="en-US" altLang="zh-CN" sz="1800" dirty="0" smtClean="0">
                <a:solidFill>
                  <a:schemeClr val="tx1">
                    <a:lumMod val="85000"/>
                    <a:lumOff val="15000"/>
                  </a:schemeClr>
                </a:solidFill>
              </a:rPr>
              <a:t>2</a:t>
            </a:r>
            <a:r>
              <a:rPr lang="zh-CN" altLang="en-US" sz="1800" dirty="0" smtClean="0">
                <a:solidFill>
                  <a:schemeClr val="tx1">
                    <a:lumMod val="85000"/>
                    <a:lumOff val="15000"/>
                  </a:schemeClr>
                </a:solidFill>
              </a:rPr>
              <a:t>、用文本编辑器打开各个节点虚拟机的</a:t>
            </a:r>
            <a:r>
              <a:rPr lang="en-US" altLang="zh-CN" sz="1800" dirty="0" err="1" smtClean="0">
                <a:solidFill>
                  <a:schemeClr val="tx1">
                    <a:lumMod val="85000"/>
                    <a:lumOff val="15000"/>
                  </a:schemeClr>
                </a:solidFill>
              </a:rPr>
              <a:t>vmx</a:t>
            </a:r>
            <a:r>
              <a:rPr lang="zh-CN" altLang="en-US" sz="1800" dirty="0" smtClean="0">
                <a:solidFill>
                  <a:schemeClr val="tx1">
                    <a:lumMod val="85000"/>
                    <a:lumOff val="15000"/>
                  </a:schemeClr>
                </a:solidFill>
              </a:rPr>
              <a:t>文件，在末尾添加如下代码：</a:t>
            </a: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r>
              <a:rPr lang="en-US" altLang="zh-CN" sz="1800" dirty="0">
                <a:solidFill>
                  <a:schemeClr val="tx1">
                    <a:lumMod val="85000"/>
                    <a:lumOff val="15000"/>
                  </a:schemeClr>
                </a:solidFill>
              </a:rPr>
              <a:t/>
            </a:r>
            <a:br>
              <a:rPr lang="en-US" altLang="zh-CN" sz="1800" dirty="0">
                <a:solidFill>
                  <a:schemeClr val="tx1">
                    <a:lumMod val="85000"/>
                    <a:lumOff val="15000"/>
                  </a:schemeClr>
                </a:solidFill>
              </a:rPr>
            </a:br>
            <a:r>
              <a:rPr lang="en-US" altLang="zh-CN" sz="1800" dirty="0" err="1">
                <a:solidFill>
                  <a:srgbClr val="CC0000"/>
                </a:solidFill>
              </a:rPr>
              <a:t>disk.locking</a:t>
            </a:r>
            <a:r>
              <a:rPr lang="en-US" altLang="zh-CN" sz="1800" dirty="0">
                <a:solidFill>
                  <a:srgbClr val="CC0000"/>
                </a:solidFill>
              </a:rPr>
              <a:t> =</a:t>
            </a:r>
            <a:r>
              <a:rPr lang="en-US" altLang="zh-CN" sz="1800" dirty="0">
                <a:solidFill>
                  <a:srgbClr val="C00000"/>
                </a:solidFill>
              </a:rPr>
              <a:t> " </a:t>
            </a:r>
            <a:r>
              <a:rPr lang="en-US" altLang="zh-CN" sz="1800" dirty="0" smtClean="0">
                <a:solidFill>
                  <a:srgbClr val="C00000"/>
                </a:solidFill>
              </a:rPr>
              <a:t>false</a:t>
            </a:r>
            <a:r>
              <a:rPr lang="en-US" altLang="zh-CN" sz="1800" dirty="0">
                <a:solidFill>
                  <a:srgbClr val="C00000"/>
                </a:solidFill>
              </a:rPr>
              <a:t> "</a:t>
            </a:r>
            <a:br>
              <a:rPr lang="en-US" altLang="zh-CN" sz="1800" dirty="0">
                <a:solidFill>
                  <a:srgbClr val="C00000"/>
                </a:solidFill>
              </a:rPr>
            </a:br>
            <a:r>
              <a:rPr lang="en-US" altLang="zh-CN" sz="1800" dirty="0" err="1">
                <a:solidFill>
                  <a:srgbClr val="C00000"/>
                </a:solidFill>
              </a:rPr>
              <a:t>diskLib.dataCacheMaxSize</a:t>
            </a:r>
            <a:r>
              <a:rPr lang="en-US" altLang="zh-CN" sz="1800" dirty="0">
                <a:solidFill>
                  <a:srgbClr val="C00000"/>
                </a:solidFill>
              </a:rPr>
              <a:t> = " </a:t>
            </a:r>
            <a:r>
              <a:rPr lang="en-US" altLang="zh-CN" sz="1800" dirty="0" smtClean="0">
                <a:solidFill>
                  <a:srgbClr val="C00000"/>
                </a:solidFill>
              </a:rPr>
              <a:t>0</a:t>
            </a:r>
            <a:r>
              <a:rPr lang="en-US" altLang="zh-CN" sz="1800" dirty="0">
                <a:solidFill>
                  <a:srgbClr val="C00000"/>
                </a:solidFill>
              </a:rPr>
              <a:t> "</a:t>
            </a:r>
            <a:br>
              <a:rPr lang="en-US" altLang="zh-CN" sz="1800" dirty="0">
                <a:solidFill>
                  <a:srgbClr val="C00000"/>
                </a:solidFill>
              </a:rPr>
            </a:br>
            <a:r>
              <a:rPr lang="en-US" altLang="zh-CN" sz="1800" dirty="0">
                <a:solidFill>
                  <a:schemeClr val="tx1">
                    <a:lumMod val="85000"/>
                    <a:lumOff val="15000"/>
                  </a:schemeClr>
                </a:solidFill>
              </a:rPr>
              <a:t>scsi1.present = </a:t>
            </a:r>
            <a:r>
              <a:rPr lang="en-US" altLang="zh-CN" sz="1800" dirty="0" smtClean="0">
                <a:solidFill>
                  <a:schemeClr val="tx1">
                    <a:lumMod val="85000"/>
                    <a:lumOff val="15000"/>
                  </a:schemeClr>
                </a:solidFill>
              </a:rPr>
              <a:t>"TRUE"</a:t>
            </a:r>
            <a:r>
              <a:rPr lang="en-US" altLang="zh-CN" sz="1800" dirty="0">
                <a:solidFill>
                  <a:schemeClr val="tx1">
                    <a:lumMod val="85000"/>
                    <a:lumOff val="15000"/>
                  </a:schemeClr>
                </a:solidFill>
              </a:rPr>
              <a:t/>
            </a:r>
            <a:br>
              <a:rPr lang="en-US" altLang="zh-CN" sz="1800" dirty="0">
                <a:solidFill>
                  <a:schemeClr val="tx1">
                    <a:lumMod val="85000"/>
                    <a:lumOff val="15000"/>
                  </a:schemeClr>
                </a:solidFill>
              </a:rPr>
            </a:br>
            <a:r>
              <a:rPr lang="en-US" altLang="zh-CN" sz="1800" dirty="0">
                <a:solidFill>
                  <a:schemeClr val="tx1">
                    <a:lumMod val="85000"/>
                    <a:lumOff val="15000"/>
                  </a:schemeClr>
                </a:solidFill>
              </a:rPr>
              <a:t>scsi1.virtualDev = </a:t>
            </a:r>
            <a:r>
              <a:rPr lang="en-US" altLang="zh-CN" sz="1800" dirty="0" smtClean="0">
                <a:solidFill>
                  <a:schemeClr val="tx1">
                    <a:lumMod val="85000"/>
                    <a:lumOff val="15000"/>
                  </a:schemeClr>
                </a:solidFill>
              </a:rPr>
              <a:t>"</a:t>
            </a:r>
            <a:r>
              <a:rPr lang="en-US" altLang="zh-CN" sz="1800" dirty="0" err="1" smtClean="0">
                <a:solidFill>
                  <a:schemeClr val="tx1">
                    <a:lumMod val="85000"/>
                    <a:lumOff val="15000"/>
                  </a:schemeClr>
                </a:solidFill>
              </a:rPr>
              <a:t>lsilogic</a:t>
            </a:r>
            <a:r>
              <a:rPr lang="en-US" altLang="zh-CN" sz="1800" dirty="0" smtClean="0">
                <a:solidFill>
                  <a:schemeClr val="tx1">
                    <a:lumMod val="85000"/>
                    <a:lumOff val="15000"/>
                  </a:schemeClr>
                </a:solidFill>
              </a:rPr>
              <a:t>"</a:t>
            </a:r>
            <a:r>
              <a:rPr lang="en-US" altLang="zh-CN" sz="1800" dirty="0">
                <a:solidFill>
                  <a:schemeClr val="tx1">
                    <a:lumMod val="85000"/>
                    <a:lumOff val="15000"/>
                  </a:schemeClr>
                </a:solidFill>
              </a:rPr>
              <a:t/>
            </a:r>
            <a:br>
              <a:rPr lang="en-US" altLang="zh-CN" sz="1800" dirty="0">
                <a:solidFill>
                  <a:schemeClr val="tx1">
                    <a:lumMod val="85000"/>
                    <a:lumOff val="15000"/>
                  </a:schemeClr>
                </a:solidFill>
              </a:rPr>
            </a:br>
            <a:r>
              <a:rPr lang="en-US" altLang="zh-CN" sz="1800" dirty="0">
                <a:solidFill>
                  <a:schemeClr val="tx1">
                    <a:lumMod val="85000"/>
                    <a:lumOff val="15000"/>
                  </a:schemeClr>
                </a:solidFill>
              </a:rPr>
              <a:t>scsi1:0.present = </a:t>
            </a:r>
            <a:r>
              <a:rPr lang="en-US" altLang="zh-CN" sz="1800" dirty="0" smtClean="0">
                <a:solidFill>
                  <a:schemeClr val="tx1">
                    <a:lumMod val="85000"/>
                    <a:lumOff val="15000"/>
                  </a:schemeClr>
                </a:solidFill>
              </a:rPr>
              <a:t>"TRUE"</a:t>
            </a:r>
            <a:r>
              <a:rPr lang="en-US" altLang="zh-CN" sz="1800" dirty="0">
                <a:solidFill>
                  <a:schemeClr val="tx1">
                    <a:lumMod val="85000"/>
                    <a:lumOff val="15000"/>
                  </a:schemeClr>
                </a:solidFill>
              </a:rPr>
              <a:t/>
            </a:r>
            <a:br>
              <a:rPr lang="en-US" altLang="zh-CN" sz="1800" dirty="0">
                <a:solidFill>
                  <a:schemeClr val="tx1">
                    <a:lumMod val="85000"/>
                    <a:lumOff val="15000"/>
                  </a:schemeClr>
                </a:solidFill>
              </a:rPr>
            </a:br>
            <a:r>
              <a:rPr lang="en-US" altLang="zh-CN" sz="1800" dirty="0">
                <a:solidFill>
                  <a:schemeClr val="tx1">
                    <a:lumMod val="85000"/>
                    <a:lumOff val="15000"/>
                  </a:schemeClr>
                </a:solidFill>
              </a:rPr>
              <a:t>scsi1:0.fileName = </a:t>
            </a:r>
            <a:r>
              <a:rPr lang="en-US" altLang="zh-CN" sz="1800" dirty="0" smtClean="0">
                <a:solidFill>
                  <a:schemeClr val="tx1">
                    <a:lumMod val="85000"/>
                    <a:lumOff val="15000"/>
                  </a:schemeClr>
                </a:solidFill>
              </a:rPr>
              <a:t>"E</a:t>
            </a:r>
            <a:r>
              <a:rPr lang="en-US" altLang="zh-CN" sz="1800" dirty="0">
                <a:solidFill>
                  <a:schemeClr val="tx1">
                    <a:lumMod val="85000"/>
                    <a:lumOff val="15000"/>
                  </a:schemeClr>
                </a:solidFill>
              </a:rPr>
              <a:t>:\</a:t>
            </a:r>
            <a:r>
              <a:rPr lang="en-US" altLang="zh-CN" sz="1800" dirty="0" smtClean="0">
                <a:solidFill>
                  <a:schemeClr val="tx1">
                    <a:lumMod val="85000"/>
                    <a:lumOff val="15000"/>
                  </a:schemeClr>
                </a:solidFill>
              </a:rPr>
              <a:t>ShareDisks\Quorum.vmdk"</a:t>
            </a:r>
            <a:r>
              <a:rPr lang="en-US" altLang="zh-CN" sz="1800" dirty="0">
                <a:solidFill>
                  <a:schemeClr val="tx1">
                    <a:lumMod val="85000"/>
                    <a:lumOff val="15000"/>
                  </a:schemeClr>
                </a:solidFill>
              </a:rPr>
              <a:t/>
            </a:r>
            <a:br>
              <a:rPr lang="en-US" altLang="zh-CN" sz="1800" dirty="0">
                <a:solidFill>
                  <a:schemeClr val="tx1">
                    <a:lumMod val="85000"/>
                    <a:lumOff val="15000"/>
                  </a:schemeClr>
                </a:solidFill>
              </a:rPr>
            </a:br>
            <a:r>
              <a:rPr lang="en-US" altLang="zh-CN" sz="1800" dirty="0">
                <a:solidFill>
                  <a:schemeClr val="tx1">
                    <a:lumMod val="85000"/>
                    <a:lumOff val="15000"/>
                  </a:schemeClr>
                </a:solidFill>
              </a:rPr>
              <a:t>scsi1:1.present = </a:t>
            </a:r>
            <a:r>
              <a:rPr lang="en-US" altLang="zh-CN" sz="1800" dirty="0" smtClean="0">
                <a:solidFill>
                  <a:schemeClr val="tx1">
                    <a:lumMod val="85000"/>
                    <a:lumOff val="15000"/>
                  </a:schemeClr>
                </a:solidFill>
              </a:rPr>
              <a:t>"TRUE"</a:t>
            </a:r>
            <a:r>
              <a:rPr lang="en-US" altLang="zh-CN" sz="1800" dirty="0">
                <a:solidFill>
                  <a:schemeClr val="tx1">
                    <a:lumMod val="85000"/>
                    <a:lumOff val="15000"/>
                  </a:schemeClr>
                </a:solidFill>
              </a:rPr>
              <a:t/>
            </a:r>
            <a:br>
              <a:rPr lang="en-US" altLang="zh-CN" sz="1800" dirty="0">
                <a:solidFill>
                  <a:schemeClr val="tx1">
                    <a:lumMod val="85000"/>
                    <a:lumOff val="15000"/>
                  </a:schemeClr>
                </a:solidFill>
              </a:rPr>
            </a:br>
            <a:r>
              <a:rPr lang="en-US" altLang="zh-CN" sz="1800" dirty="0">
                <a:solidFill>
                  <a:schemeClr val="tx1">
                    <a:lumMod val="85000"/>
                    <a:lumOff val="15000"/>
                  </a:schemeClr>
                </a:solidFill>
              </a:rPr>
              <a:t>scsi1:1.fileName = </a:t>
            </a:r>
            <a:r>
              <a:rPr lang="en-US" altLang="zh-CN" sz="1800" dirty="0" smtClean="0">
                <a:solidFill>
                  <a:schemeClr val="tx1">
                    <a:lumMod val="85000"/>
                    <a:lumOff val="15000"/>
                  </a:schemeClr>
                </a:solidFill>
              </a:rPr>
              <a:t>"E</a:t>
            </a:r>
            <a:r>
              <a:rPr lang="en-US" altLang="zh-CN" sz="1800" dirty="0">
                <a:solidFill>
                  <a:schemeClr val="tx1">
                    <a:lumMod val="85000"/>
                    <a:lumOff val="15000"/>
                  </a:schemeClr>
                </a:solidFill>
              </a:rPr>
              <a:t>:\</a:t>
            </a:r>
            <a:r>
              <a:rPr lang="en-US" altLang="zh-CN" sz="1800" dirty="0" smtClean="0">
                <a:solidFill>
                  <a:schemeClr val="tx1">
                    <a:lumMod val="85000"/>
                    <a:lumOff val="15000"/>
                  </a:schemeClr>
                </a:solidFill>
              </a:rPr>
              <a:t>ShareDisks\Data.vmdk"</a:t>
            </a:r>
            <a:r>
              <a:rPr lang="en-US" altLang="zh-CN" sz="1800" dirty="0">
                <a:solidFill>
                  <a:srgbClr val="0172EF"/>
                </a:solidFill>
              </a:rPr>
              <a:t/>
            </a:r>
            <a:br>
              <a:rPr lang="en-US" altLang="zh-CN" sz="1800" dirty="0">
                <a:solidFill>
                  <a:srgbClr val="0172EF"/>
                </a:solidFill>
              </a:rPr>
            </a:br>
            <a:r>
              <a:rPr lang="en-US" altLang="zh-CN" sz="1800" dirty="0" smtClean="0">
                <a:solidFill>
                  <a:srgbClr val="0172EF"/>
                </a:solidFill>
              </a:rPr>
              <a:t/>
            </a:r>
            <a:br>
              <a:rPr lang="en-US" altLang="zh-CN" sz="1800" dirty="0" smtClean="0">
                <a:solidFill>
                  <a:srgbClr val="0172EF"/>
                </a:solidFill>
              </a:rPr>
            </a:br>
            <a:endParaRPr lang="zh-CN" altLang="en-US" sz="1800" dirty="0">
              <a:solidFill>
                <a:srgbClr val="0172EF"/>
              </a:solidFill>
            </a:endParaRPr>
          </a:p>
        </p:txBody>
      </p:sp>
      <p:sp>
        <p:nvSpPr>
          <p:cNvPr id="6" name="标题 19"/>
          <p:cNvSpPr txBox="1">
            <a:spLocks/>
          </p:cNvSpPr>
          <p:nvPr/>
        </p:nvSpPr>
        <p:spPr>
          <a:xfrm>
            <a:off x="647849" y="5297652"/>
            <a:ext cx="12478314" cy="1327456"/>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1800" dirty="0" smtClean="0">
                <a:solidFill>
                  <a:srgbClr val="0172EF"/>
                </a:solidFill>
              </a:rPr>
              <a:t>注意：</a:t>
            </a:r>
            <a:endParaRPr lang="en-US" altLang="zh-CN" sz="1800" dirty="0" smtClean="0">
              <a:solidFill>
                <a:srgbClr val="0172EF"/>
              </a:solidFill>
            </a:endParaRPr>
          </a:p>
          <a:p>
            <a:pPr>
              <a:lnSpc>
                <a:spcPct val="100000"/>
              </a:lnSpc>
            </a:pPr>
            <a:r>
              <a:rPr lang="en-US" altLang="zh-CN" sz="1800" dirty="0" smtClean="0">
                <a:solidFill>
                  <a:srgbClr val="0172EF"/>
                </a:solidFill>
              </a:rPr>
              <a:t>1</a:t>
            </a:r>
            <a:r>
              <a:rPr lang="zh-CN" altLang="en-US" sz="1800" dirty="0" smtClean="0">
                <a:solidFill>
                  <a:srgbClr val="0172EF"/>
                </a:solidFill>
              </a:rPr>
              <a:t>、操作时虚拟机需保持关机状态。</a:t>
            </a:r>
            <a:endParaRPr lang="en-US" altLang="zh-CN" sz="1800" dirty="0" smtClean="0">
              <a:solidFill>
                <a:srgbClr val="0172EF"/>
              </a:solidFill>
            </a:endParaRPr>
          </a:p>
          <a:p>
            <a:pPr>
              <a:lnSpc>
                <a:spcPct val="100000"/>
              </a:lnSpc>
            </a:pPr>
            <a:r>
              <a:rPr lang="en-US" altLang="zh-CN" sz="1800" dirty="0">
                <a:solidFill>
                  <a:srgbClr val="0172EF"/>
                </a:solidFill>
              </a:rPr>
              <a:t>2</a:t>
            </a:r>
            <a:r>
              <a:rPr lang="zh-CN" altLang="en-US" sz="1800" dirty="0" smtClean="0">
                <a:solidFill>
                  <a:srgbClr val="0172EF"/>
                </a:solidFill>
              </a:rPr>
              <a:t>、红色部分很关键，否则磁盘无法共享。</a:t>
            </a:r>
            <a:endParaRPr lang="en-US" altLang="zh-CN" sz="1800" dirty="0">
              <a:solidFill>
                <a:srgbClr val="0172EF"/>
              </a:solidFill>
            </a:endParaRPr>
          </a:p>
          <a:p>
            <a:pPr>
              <a:lnSpc>
                <a:spcPct val="100000"/>
              </a:lnSpc>
            </a:pPr>
            <a:r>
              <a:rPr lang="en-US" altLang="zh-CN" sz="1800" dirty="0">
                <a:solidFill>
                  <a:srgbClr val="0172EF"/>
                </a:solidFill>
              </a:rPr>
              <a:t>3</a:t>
            </a:r>
            <a:r>
              <a:rPr lang="zh-CN" altLang="en-US" sz="1800" dirty="0" smtClean="0">
                <a:solidFill>
                  <a:srgbClr val="0172EF"/>
                </a:solidFill>
              </a:rPr>
              <a:t>、修改后需重新打开虚拟机管理软件</a:t>
            </a:r>
            <a:r>
              <a:rPr lang="en-US" altLang="zh-CN" sz="1800" dirty="0" err="1" smtClean="0">
                <a:solidFill>
                  <a:srgbClr val="0172EF"/>
                </a:solidFill>
              </a:rPr>
              <a:t>VMWare</a:t>
            </a:r>
            <a:r>
              <a:rPr lang="zh-CN" altLang="en-US" sz="1800" dirty="0" smtClean="0">
                <a:solidFill>
                  <a:srgbClr val="0172EF"/>
                </a:solidFill>
              </a:rPr>
              <a:t>，即可查看到已挂载的磁盘。</a:t>
            </a:r>
            <a:endParaRPr lang="zh-CN" altLang="en-US" sz="1800" dirty="0">
              <a:solidFill>
                <a:srgbClr val="0172EF"/>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146" y="1080491"/>
            <a:ext cx="3780208" cy="282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3561" y="3909550"/>
            <a:ext cx="3841592" cy="2797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16119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挂载磁盘</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944588"/>
            <a:ext cx="6750496"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561" y="936476"/>
            <a:ext cx="3384376" cy="3311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4833" y="3456756"/>
            <a:ext cx="3492388" cy="332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59132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19" y="2232620"/>
            <a:ext cx="229552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80" y="2209450"/>
            <a:ext cx="7712545" cy="507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CC0000"/>
                </a:solidFill>
              </a:rPr>
              <a:t>开启</a:t>
            </a:r>
            <a:r>
              <a:rPr lang="en-US" altLang="zh-CN" sz="1800" b="1" dirty="0" smtClean="0">
                <a:solidFill>
                  <a:srgbClr val="CC0000"/>
                </a:solidFill>
              </a:rPr>
              <a:t>Node01</a:t>
            </a:r>
            <a:r>
              <a:rPr lang="zh-CN" altLang="en-US" sz="1800" b="1" dirty="0" smtClean="0">
                <a:solidFill>
                  <a:srgbClr val="CC0000"/>
                </a:solidFill>
              </a:rPr>
              <a:t>，</a:t>
            </a:r>
            <a:r>
              <a:rPr lang="en-US" altLang="zh-CN" sz="1800" b="1" dirty="0" smtClean="0">
                <a:solidFill>
                  <a:srgbClr val="CC0000"/>
                </a:solidFill>
              </a:rPr>
              <a:t>Node02</a:t>
            </a:r>
            <a:r>
              <a:rPr lang="zh-CN" altLang="en-US" sz="1800" b="1" dirty="0" smtClean="0">
                <a:solidFill>
                  <a:srgbClr val="CC0000"/>
                </a:solidFill>
              </a:rPr>
              <a:t>保持关闭状态，否则会出现磁盘操作异常。</a:t>
            </a:r>
            <a:r>
              <a:rPr lang="en-US" altLang="zh-CN" sz="1800" b="1" dirty="0" smtClean="0">
                <a:solidFill>
                  <a:srgbClr val="CC0000"/>
                </a:solidFill>
              </a:rPr>
              <a:t/>
            </a:r>
            <a:br>
              <a:rPr lang="en-US" altLang="zh-CN" sz="1800" b="1" dirty="0" smtClean="0">
                <a:solidFill>
                  <a:srgbClr val="CC0000"/>
                </a:solidFill>
              </a:rPr>
            </a:br>
            <a:endParaRPr lang="zh-CN" altLang="en-US" sz="1800" b="1" dirty="0">
              <a:solidFill>
                <a:schemeClr val="tx1">
                  <a:lumMod val="85000"/>
                  <a:lumOff val="15000"/>
                </a:schemeClr>
              </a:solidFill>
            </a:endParaRPr>
          </a:p>
        </p:txBody>
      </p:sp>
    </p:spTree>
    <p:extLst>
      <p:ext uri="{BB962C8B-B14F-4D97-AF65-F5344CB8AC3E}">
        <p14:creationId xmlns:p14="http://schemas.microsoft.com/office/powerpoint/2010/main" val="275375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512540"/>
            <a:ext cx="48006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596" y="1955870"/>
            <a:ext cx="481012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729" y="3672780"/>
            <a:ext cx="47625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6422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873" y="1512540"/>
            <a:ext cx="11809312" cy="573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63379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2160612"/>
            <a:ext cx="10278844" cy="509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CC0000"/>
                </a:solidFill>
              </a:rPr>
              <a:t>依次将磁盘</a:t>
            </a:r>
            <a:r>
              <a:rPr lang="en-US" altLang="zh-CN" sz="1800" b="1" dirty="0" smtClean="0">
                <a:solidFill>
                  <a:srgbClr val="CC0000"/>
                </a:solidFill>
              </a:rPr>
              <a:t>1</a:t>
            </a:r>
            <a:r>
              <a:rPr lang="zh-CN" altLang="en-US" sz="1800" b="1" dirty="0" smtClean="0">
                <a:solidFill>
                  <a:srgbClr val="CC0000"/>
                </a:solidFill>
              </a:rPr>
              <a:t>、磁盘</a:t>
            </a:r>
            <a:r>
              <a:rPr lang="en-US" altLang="zh-CN" sz="1800" b="1" dirty="0" smtClean="0">
                <a:solidFill>
                  <a:srgbClr val="CC0000"/>
                </a:solidFill>
              </a:rPr>
              <a:t>2</a:t>
            </a:r>
            <a:r>
              <a:rPr lang="zh-CN" altLang="en-US" sz="1800" b="1" dirty="0" smtClean="0">
                <a:solidFill>
                  <a:srgbClr val="CC0000"/>
                </a:solidFill>
              </a:rPr>
              <a:t>转换为基本磁盘。</a:t>
            </a:r>
            <a:r>
              <a:rPr lang="en-US" altLang="zh-CN" sz="1800" b="1" dirty="0" smtClean="0">
                <a:solidFill>
                  <a:srgbClr val="CC0000"/>
                </a:solidFill>
              </a:rPr>
              <a:t/>
            </a:r>
            <a:br>
              <a:rPr lang="en-US" altLang="zh-CN" sz="1800" b="1" dirty="0" smtClean="0">
                <a:solidFill>
                  <a:srgbClr val="CC0000"/>
                </a:solidFill>
              </a:rPr>
            </a:br>
            <a:endParaRPr lang="zh-CN" altLang="en-US" sz="1800" b="1" dirty="0">
              <a:solidFill>
                <a:schemeClr val="tx1">
                  <a:lumMod val="85000"/>
                  <a:lumOff val="15000"/>
                </a:schemeClr>
              </a:solidFill>
            </a:endParaRPr>
          </a:p>
        </p:txBody>
      </p:sp>
    </p:spTree>
    <p:extLst>
      <p:ext uri="{BB962C8B-B14F-4D97-AF65-F5344CB8AC3E}">
        <p14:creationId xmlns:p14="http://schemas.microsoft.com/office/powerpoint/2010/main" val="39605613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sp>
        <p:nvSpPr>
          <p:cNvPr id="6"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CC0000"/>
                </a:solidFill>
              </a:rPr>
              <a:t>对磁盘</a:t>
            </a:r>
            <a:r>
              <a:rPr lang="en-US" altLang="zh-CN" sz="1800" b="1" dirty="0" smtClean="0">
                <a:solidFill>
                  <a:srgbClr val="CC0000"/>
                </a:solidFill>
              </a:rPr>
              <a:t>1</a:t>
            </a:r>
            <a:r>
              <a:rPr lang="zh-CN" altLang="en-US" sz="1800" b="1" dirty="0" smtClean="0">
                <a:solidFill>
                  <a:srgbClr val="CC0000"/>
                </a:solidFill>
              </a:rPr>
              <a:t>进行分区</a:t>
            </a:r>
            <a:r>
              <a:rPr lang="zh-CN" altLang="en-US" sz="1800" b="1" dirty="0">
                <a:solidFill>
                  <a:srgbClr val="CC0000"/>
                </a:solidFill>
              </a:rPr>
              <a:t>，盘符</a:t>
            </a:r>
            <a:r>
              <a:rPr lang="zh-CN" altLang="en-US" sz="1800" b="1" dirty="0" smtClean="0">
                <a:solidFill>
                  <a:srgbClr val="CC0000"/>
                </a:solidFill>
              </a:rPr>
              <a:t>：</a:t>
            </a:r>
            <a:r>
              <a:rPr lang="en-US" altLang="zh-CN" sz="1800" b="1" dirty="0" smtClean="0">
                <a:solidFill>
                  <a:srgbClr val="CC0000"/>
                </a:solidFill>
              </a:rPr>
              <a:t>Q</a:t>
            </a:r>
            <a:r>
              <a:rPr lang="zh-CN" altLang="en-US" sz="1800" b="1" dirty="0" smtClean="0">
                <a:solidFill>
                  <a:srgbClr val="CC0000"/>
                </a:solidFill>
              </a:rPr>
              <a:t>，</a:t>
            </a:r>
            <a:r>
              <a:rPr lang="zh-CN" altLang="en-US" sz="1800" b="1" dirty="0">
                <a:solidFill>
                  <a:srgbClr val="CC0000"/>
                </a:solidFill>
              </a:rPr>
              <a:t>卷标名</a:t>
            </a:r>
            <a:r>
              <a:rPr lang="zh-CN" altLang="en-US" sz="1800" b="1" dirty="0" smtClean="0">
                <a:solidFill>
                  <a:srgbClr val="CC0000"/>
                </a:solidFill>
              </a:rPr>
              <a:t>：</a:t>
            </a:r>
            <a:r>
              <a:rPr lang="en-US" altLang="zh-CN" sz="1800" b="1" dirty="0">
                <a:solidFill>
                  <a:srgbClr val="CC0000"/>
                </a:solidFill>
              </a:rPr>
              <a:t>Quorum</a:t>
            </a:r>
            <a:r>
              <a:rPr lang="zh-CN" altLang="en-US" sz="1800" b="1" dirty="0" smtClean="0">
                <a:solidFill>
                  <a:srgbClr val="CC0000"/>
                </a:solidFill>
              </a:rPr>
              <a:t>。</a:t>
            </a:r>
            <a:r>
              <a:rPr lang="en-US" altLang="zh-CN" sz="1800" b="1" dirty="0">
                <a:solidFill>
                  <a:srgbClr val="CC0000"/>
                </a:solidFill>
              </a:rPr>
              <a:t/>
            </a:r>
            <a:br>
              <a:rPr lang="en-US" altLang="zh-CN" sz="1800" b="1" dirty="0">
                <a:solidFill>
                  <a:srgbClr val="CC0000"/>
                </a:solidFill>
              </a:rPr>
            </a:br>
            <a:r>
              <a:rPr lang="zh-CN" altLang="en-US" sz="1800" b="1" dirty="0" smtClean="0">
                <a:solidFill>
                  <a:srgbClr val="CC0000"/>
                </a:solidFill>
              </a:rPr>
              <a:t>。</a:t>
            </a:r>
            <a:r>
              <a:rPr lang="en-US" altLang="zh-CN" sz="1800" b="1" dirty="0" smtClean="0">
                <a:solidFill>
                  <a:srgbClr val="CC0000"/>
                </a:solidFill>
              </a:rPr>
              <a:t/>
            </a:r>
            <a:br>
              <a:rPr lang="en-US" altLang="zh-CN" sz="1800" b="1" dirty="0" smtClean="0">
                <a:solidFill>
                  <a:srgbClr val="CC0000"/>
                </a:solidFill>
              </a:rPr>
            </a:br>
            <a:endParaRPr lang="zh-CN" altLang="en-US" sz="1800" b="1" dirty="0">
              <a:solidFill>
                <a:schemeClr val="tx1">
                  <a:lumMod val="85000"/>
                  <a:lumOff val="15000"/>
                </a:schemeClr>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19" y="2232620"/>
            <a:ext cx="7472667"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586" y="2592660"/>
            <a:ext cx="5217289"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5533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41" y="1512540"/>
            <a:ext cx="47815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289" y="2204160"/>
            <a:ext cx="4829175"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729" y="3600772"/>
            <a:ext cx="47910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128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567944"/>
            <a:ext cx="12478314" cy="2248852"/>
          </a:xfrm>
        </p:spPr>
        <p:txBody>
          <a:bodyPr/>
          <a:lstStyle/>
          <a:p>
            <a:pPr>
              <a:lnSpc>
                <a:spcPct val="200000"/>
              </a:lnSpc>
            </a:pPr>
            <a:r>
              <a:rPr lang="zh-CN" altLang="en-US" sz="1800" dirty="0" smtClean="0">
                <a:solidFill>
                  <a:schemeClr val="tx1">
                    <a:lumMod val="75000"/>
                    <a:lumOff val="25000"/>
                  </a:schemeClr>
                </a:solidFill>
              </a:rPr>
              <a:t>　　是</a:t>
            </a:r>
            <a:r>
              <a:rPr lang="zh-CN" altLang="en-US" sz="1800" dirty="0">
                <a:solidFill>
                  <a:schemeClr val="tx1">
                    <a:lumMod val="75000"/>
                    <a:lumOff val="25000"/>
                  </a:schemeClr>
                </a:solidFill>
              </a:rPr>
              <a:t>一组协同工作并</a:t>
            </a:r>
            <a:r>
              <a:rPr lang="zh-CN" altLang="en-US" sz="1800" dirty="0" smtClean="0">
                <a:solidFill>
                  <a:schemeClr val="tx1">
                    <a:lumMod val="75000"/>
                    <a:lumOff val="25000"/>
                  </a:schemeClr>
                </a:solidFill>
              </a:rPr>
              <a:t>运行的</a:t>
            </a:r>
            <a:r>
              <a:rPr lang="zh-CN" altLang="en-US" sz="1800" dirty="0">
                <a:solidFill>
                  <a:schemeClr val="tx1">
                    <a:lumMod val="75000"/>
                    <a:lumOff val="25000"/>
                  </a:schemeClr>
                </a:solidFill>
              </a:rPr>
              <a:t>独立服务器</a:t>
            </a:r>
            <a:r>
              <a:rPr lang="zh-CN" altLang="en-US" sz="1800" dirty="0" smtClean="0">
                <a:solidFill>
                  <a:schemeClr val="tx1">
                    <a:lumMod val="75000"/>
                    <a:lumOff val="25000"/>
                  </a:schemeClr>
                </a:solidFill>
              </a:rPr>
              <a:t>。</a:t>
            </a:r>
            <a:r>
              <a:rPr lang="en-US" altLang="zh-CN" sz="1800" dirty="0" smtClean="0">
                <a:solidFill>
                  <a:schemeClr val="tx1">
                    <a:lumMod val="75000"/>
                    <a:lumOff val="25000"/>
                  </a:schemeClr>
                </a:solidFill>
              </a:rPr>
              <a:t/>
            </a:r>
            <a:br>
              <a:rPr lang="en-US" altLang="zh-CN" sz="1800" dirty="0" smtClean="0">
                <a:solidFill>
                  <a:schemeClr val="tx1">
                    <a:lumMod val="75000"/>
                    <a:lumOff val="25000"/>
                  </a:schemeClr>
                </a:solidFill>
              </a:rPr>
            </a:br>
            <a:r>
              <a:rPr lang="zh-CN" altLang="en-US" sz="1800" dirty="0">
                <a:solidFill>
                  <a:schemeClr val="tx1">
                    <a:lumMod val="75000"/>
                    <a:lumOff val="25000"/>
                  </a:schemeClr>
                </a:solidFill>
              </a:rPr>
              <a:t>　　</a:t>
            </a:r>
            <a:r>
              <a:rPr lang="zh-CN" altLang="en-US" sz="1800" dirty="0" smtClean="0">
                <a:solidFill>
                  <a:schemeClr val="tx1">
                    <a:lumMod val="75000"/>
                    <a:lumOff val="25000"/>
                  </a:schemeClr>
                </a:solidFill>
              </a:rPr>
              <a:t>为</a:t>
            </a:r>
            <a:r>
              <a:rPr lang="zh-CN" altLang="en-US" sz="1800" dirty="0">
                <a:solidFill>
                  <a:schemeClr val="tx1">
                    <a:lumMod val="75000"/>
                    <a:lumOff val="25000"/>
                  </a:schemeClr>
                </a:solidFill>
              </a:rPr>
              <a:t>资源和应用程序提供高可用性、故障恢复、可伸缩性和可管理性</a:t>
            </a:r>
            <a:r>
              <a:rPr lang="zh-CN" altLang="en-US" sz="1800" dirty="0" smtClean="0">
                <a:solidFill>
                  <a:schemeClr val="tx1">
                    <a:lumMod val="75000"/>
                    <a:lumOff val="25000"/>
                  </a:schemeClr>
                </a:solidFill>
              </a:rPr>
              <a:t>。</a:t>
            </a:r>
            <a:r>
              <a:rPr lang="en-US" altLang="zh-CN" sz="1800" dirty="0" smtClean="0">
                <a:solidFill>
                  <a:schemeClr val="tx1">
                    <a:lumMod val="75000"/>
                    <a:lumOff val="25000"/>
                  </a:schemeClr>
                </a:solidFill>
              </a:rPr>
              <a:t/>
            </a:r>
            <a:br>
              <a:rPr lang="en-US" altLang="zh-CN" sz="1800" dirty="0" smtClean="0">
                <a:solidFill>
                  <a:schemeClr val="tx1">
                    <a:lumMod val="75000"/>
                    <a:lumOff val="25000"/>
                  </a:schemeClr>
                </a:solidFill>
              </a:rPr>
            </a:br>
            <a:r>
              <a:rPr lang="zh-CN" altLang="en-US" sz="1800" dirty="0">
                <a:solidFill>
                  <a:schemeClr val="tx1">
                    <a:lumMod val="75000"/>
                    <a:lumOff val="25000"/>
                  </a:schemeClr>
                </a:solidFill>
              </a:rPr>
              <a:t>　　</a:t>
            </a:r>
            <a:r>
              <a:rPr lang="zh-CN" altLang="en-US" sz="1800" dirty="0" smtClean="0">
                <a:solidFill>
                  <a:schemeClr val="tx1">
                    <a:lumMod val="75000"/>
                    <a:lumOff val="25000"/>
                  </a:schemeClr>
                </a:solidFill>
              </a:rPr>
              <a:t>允许</a:t>
            </a:r>
            <a:r>
              <a:rPr lang="zh-CN" altLang="en-US" sz="1800" dirty="0">
                <a:solidFill>
                  <a:schemeClr val="tx1">
                    <a:lumMod val="75000"/>
                    <a:lumOff val="25000"/>
                  </a:schemeClr>
                </a:solidFill>
              </a:rPr>
              <a:t>客户端在出现故障和计划中的暂停时，依然能够访问应用程序和资源</a:t>
            </a:r>
            <a:r>
              <a:rPr lang="zh-CN" altLang="en-US" sz="1800" dirty="0" smtClean="0">
                <a:solidFill>
                  <a:schemeClr val="tx1">
                    <a:lumMod val="75000"/>
                    <a:lumOff val="25000"/>
                  </a:schemeClr>
                </a:solidFill>
              </a:rPr>
              <a:t>。</a:t>
            </a:r>
            <a:r>
              <a:rPr lang="en-US" altLang="zh-CN" sz="1800" dirty="0" smtClean="0">
                <a:solidFill>
                  <a:schemeClr val="tx1">
                    <a:lumMod val="75000"/>
                    <a:lumOff val="25000"/>
                  </a:schemeClr>
                </a:solidFill>
              </a:rPr>
              <a:t/>
            </a:r>
            <a:br>
              <a:rPr lang="en-US" altLang="zh-CN" sz="1800" dirty="0" smtClean="0">
                <a:solidFill>
                  <a:schemeClr val="tx1">
                    <a:lumMod val="75000"/>
                    <a:lumOff val="25000"/>
                  </a:schemeClr>
                </a:solidFill>
              </a:rPr>
            </a:br>
            <a:r>
              <a:rPr lang="zh-CN" altLang="en-US" sz="1800" dirty="0">
                <a:solidFill>
                  <a:schemeClr val="tx1">
                    <a:lumMod val="75000"/>
                    <a:lumOff val="25000"/>
                  </a:schemeClr>
                </a:solidFill>
              </a:rPr>
              <a:t>　　</a:t>
            </a:r>
            <a:r>
              <a:rPr lang="zh-CN" altLang="en-US" sz="1800" dirty="0" smtClean="0">
                <a:solidFill>
                  <a:schemeClr val="tx1">
                    <a:lumMod val="75000"/>
                    <a:lumOff val="25000"/>
                  </a:schemeClr>
                </a:solidFill>
              </a:rPr>
              <a:t>如果</a:t>
            </a:r>
            <a:r>
              <a:rPr lang="zh-CN" altLang="en-US" sz="1800" dirty="0">
                <a:solidFill>
                  <a:schemeClr val="tx1">
                    <a:lumMod val="75000"/>
                    <a:lumOff val="25000"/>
                  </a:schemeClr>
                </a:solidFill>
              </a:rPr>
              <a:t>群集中的某一台服务器由于故障或维护需要而无法使用，资源和应用程序将转移到可用的群集节点上。</a:t>
            </a:r>
            <a:endParaRPr lang="zh-CN" altLang="en-US" sz="1800" dirty="0"/>
          </a:p>
        </p:txBody>
      </p:sp>
      <p:sp>
        <p:nvSpPr>
          <p:cNvPr id="21" name="文本占位符 20"/>
          <p:cNvSpPr>
            <a:spLocks noGrp="1"/>
          </p:cNvSpPr>
          <p:nvPr>
            <p:ph type="body" sz="quarter" idx="10"/>
          </p:nvPr>
        </p:nvSpPr>
        <p:spPr/>
        <p:txBody>
          <a:bodyPr/>
          <a:lstStyle/>
          <a:p>
            <a:r>
              <a:rPr lang="zh-CN" altLang="en-US" dirty="0" smtClean="0"/>
              <a:t>群集介绍</a:t>
            </a:r>
            <a:endParaRPr lang="zh-CN" altLang="en-US" dirty="0"/>
          </a:p>
        </p:txBody>
      </p:sp>
      <p:sp>
        <p:nvSpPr>
          <p:cNvPr id="22" name="文本占位符 21"/>
          <p:cNvSpPr>
            <a:spLocks noGrp="1"/>
          </p:cNvSpPr>
          <p:nvPr>
            <p:ph type="body" sz="quarter" idx="11"/>
          </p:nvPr>
        </p:nvSpPr>
        <p:spPr/>
        <p:txBody>
          <a:bodyPr/>
          <a:lstStyle/>
          <a:p>
            <a:r>
              <a:rPr lang="zh-CN" altLang="en-US" dirty="0" smtClean="0"/>
              <a:t>群集的概念</a:t>
            </a:r>
            <a:endParaRPr lang="zh-CN" altLang="en-US" dirty="0"/>
          </a:p>
        </p:txBody>
      </p:sp>
      <p:sp>
        <p:nvSpPr>
          <p:cNvPr id="6" name="标题 19"/>
          <p:cNvSpPr txBox="1">
            <a:spLocks/>
          </p:cNvSpPr>
          <p:nvPr/>
        </p:nvSpPr>
        <p:spPr>
          <a:xfrm>
            <a:off x="626919" y="4514525"/>
            <a:ext cx="12478314" cy="1822551"/>
          </a:xfrm>
          <a:prstGeom prst="rect">
            <a:avLst/>
          </a:prstGeom>
        </p:spPr>
        <p:txBody>
          <a:bodyPr/>
          <a:lstStyle>
            <a:lvl1pPr>
              <a:lnSpc>
                <a:spcPct val="150000"/>
              </a:lnSpc>
              <a:spcBef>
                <a:spcPct val="0"/>
              </a:spcBef>
              <a:buNone/>
              <a:defRPr sz="18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stStyle>
          <a:p>
            <a:r>
              <a:rPr lang="zh-CN" altLang="en-US" dirty="0" smtClean="0"/>
              <a:t>常见的群集类型分为三种</a:t>
            </a:r>
            <a:endParaRPr lang="en-US" altLang="zh-CN" dirty="0" smtClean="0"/>
          </a:p>
          <a:p>
            <a:endParaRPr lang="en-US" altLang="zh-CN" dirty="0" smtClean="0"/>
          </a:p>
          <a:p>
            <a:pPr algn="ctr"/>
            <a:r>
              <a:rPr lang="zh-CN" altLang="en-US" sz="4000" b="1" dirty="0" smtClean="0">
                <a:solidFill>
                  <a:srgbClr val="FF0000"/>
                </a:solidFill>
              </a:rPr>
              <a:t>高</a:t>
            </a:r>
            <a:r>
              <a:rPr lang="zh-CN" altLang="en-US" sz="4000" b="1" dirty="0">
                <a:solidFill>
                  <a:srgbClr val="FF0000"/>
                </a:solidFill>
              </a:rPr>
              <a:t>可用性</a:t>
            </a:r>
            <a:r>
              <a:rPr lang="zh-CN" altLang="en-US" sz="4000" b="1" dirty="0" smtClean="0">
                <a:solidFill>
                  <a:srgbClr val="FF0000"/>
                </a:solidFill>
              </a:rPr>
              <a:t>群集</a:t>
            </a:r>
            <a:r>
              <a:rPr lang="zh-CN" altLang="en-US" sz="4000" b="1" dirty="0" smtClean="0">
                <a:solidFill>
                  <a:srgbClr val="7030A0"/>
                </a:solidFill>
              </a:rPr>
              <a:t>　　负载</a:t>
            </a:r>
            <a:r>
              <a:rPr lang="zh-CN" altLang="en-US" sz="4000" b="1" dirty="0">
                <a:solidFill>
                  <a:srgbClr val="7030A0"/>
                </a:solidFill>
              </a:rPr>
              <a:t>均衡</a:t>
            </a:r>
            <a:r>
              <a:rPr lang="zh-CN" altLang="en-US" sz="4000" b="1" dirty="0" smtClean="0">
                <a:solidFill>
                  <a:srgbClr val="7030A0"/>
                </a:solidFill>
              </a:rPr>
              <a:t>群集　　科学</a:t>
            </a:r>
            <a:r>
              <a:rPr lang="zh-CN" altLang="en-US" sz="4000" b="1" dirty="0">
                <a:solidFill>
                  <a:srgbClr val="7030A0"/>
                </a:solidFill>
              </a:rPr>
              <a:t>群集</a:t>
            </a:r>
          </a:p>
        </p:txBody>
      </p:sp>
      <p:sp>
        <p:nvSpPr>
          <p:cNvPr id="7" name="文本占位符 21"/>
          <p:cNvSpPr txBox="1">
            <a:spLocks/>
          </p:cNvSpPr>
          <p:nvPr/>
        </p:nvSpPr>
        <p:spPr>
          <a:xfrm>
            <a:off x="640344" y="3964167"/>
            <a:ext cx="12177131" cy="402190"/>
          </a:xfrm>
          <a:prstGeom prst="rect">
            <a:avLst/>
          </a:prstGeom>
        </p:spPr>
        <p:txBody>
          <a:bodyPr/>
          <a:lstStyle>
            <a:lvl1pPr marL="0" indent="0" algn="l" defTabSz="1234440" rtl="0" eaLnBrk="1" latinLnBrk="0" hangingPunct="1">
              <a:spcBef>
                <a:spcPct val="20000"/>
              </a:spcBef>
              <a:buFont typeface="Arial" panose="020B0604020202020204" pitchFamily="34" charset="0"/>
              <a:buNone/>
              <a:defRPr lang="zh-CN" altLang="en-US" sz="2400" b="1" kern="1200" dirty="0" smtClean="0">
                <a:solidFill>
                  <a:srgbClr val="E74E09"/>
                </a:solidFill>
                <a:latin typeface="微软雅黑" panose="020B0503020204020204" pitchFamily="34" charset="-122"/>
                <a:ea typeface="微软雅黑" panose="020B0503020204020204" pitchFamily="34" charset="-122"/>
                <a:cs typeface="+mn-cs"/>
              </a:defRPr>
            </a:lvl1pPr>
            <a:lvl2pPr marL="617220" indent="0" algn="l" defTabSz="1234440" rtl="0" eaLnBrk="1" latinLnBrk="0" hangingPunct="1">
              <a:spcBef>
                <a:spcPct val="20000"/>
              </a:spcBef>
              <a:buFont typeface="Arial" panose="020B0604020202020204" pitchFamily="34" charset="0"/>
              <a:buNone/>
              <a:defRPr sz="2000" b="1" kern="1200">
                <a:solidFill>
                  <a:srgbClr val="E74E09"/>
                </a:solidFill>
                <a:latin typeface="微软雅黑" panose="020B0503020204020204" pitchFamily="34" charset="-122"/>
                <a:ea typeface="微软雅黑" panose="020B0503020204020204" pitchFamily="34" charset="-122"/>
                <a:cs typeface="+mn-cs"/>
              </a:defRPr>
            </a:lvl2pPr>
            <a:lvl3pPr marL="1543050" indent="-308610" algn="l" defTabSz="12344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602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7749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9471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401193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62915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2463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r>
              <a:rPr lang="zh-CN" altLang="en-US" dirty="0" smtClean="0"/>
              <a:t>群集类型</a:t>
            </a:r>
            <a:endParaRPr lang="zh-CN" altLang="en-US" dirty="0"/>
          </a:p>
        </p:txBody>
      </p:sp>
    </p:spTree>
    <p:extLst>
      <p:ext uri="{BB962C8B-B14F-4D97-AF65-F5344CB8AC3E}">
        <p14:creationId xmlns:p14="http://schemas.microsoft.com/office/powerpoint/2010/main" val="1958281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1512540"/>
            <a:ext cx="475297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752" y="2232620"/>
            <a:ext cx="473392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4713" y="3816796"/>
            <a:ext cx="4811837" cy="3102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95300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sp>
        <p:nvSpPr>
          <p:cNvPr id="6" name="标题 19"/>
          <p:cNvSpPr txBox="1">
            <a:spLocks/>
          </p:cNvSpPr>
          <p:nvPr/>
        </p:nvSpPr>
        <p:spPr>
          <a:xfrm>
            <a:off x="626919" y="1584548"/>
            <a:ext cx="12478314" cy="1080120"/>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CC0000"/>
                </a:solidFill>
              </a:rPr>
              <a:t>对磁盘</a:t>
            </a:r>
            <a:r>
              <a:rPr lang="en-US" altLang="zh-CN" sz="1800" b="1" dirty="0" smtClean="0">
                <a:solidFill>
                  <a:srgbClr val="CC0000"/>
                </a:solidFill>
              </a:rPr>
              <a:t>2</a:t>
            </a:r>
            <a:r>
              <a:rPr lang="zh-CN" altLang="en-US" sz="1800" b="1" dirty="0" smtClean="0">
                <a:solidFill>
                  <a:srgbClr val="CC0000"/>
                </a:solidFill>
              </a:rPr>
              <a:t>进行分区，盘符：</a:t>
            </a:r>
            <a:r>
              <a:rPr lang="en-US" altLang="zh-CN" sz="1800" b="1" dirty="0" smtClean="0">
                <a:solidFill>
                  <a:srgbClr val="CC0000"/>
                </a:solidFill>
              </a:rPr>
              <a:t>R</a:t>
            </a:r>
            <a:r>
              <a:rPr lang="zh-CN" altLang="en-US" sz="1800" b="1" dirty="0" smtClean="0">
                <a:solidFill>
                  <a:srgbClr val="CC0000"/>
                </a:solidFill>
              </a:rPr>
              <a:t>，卷标名：</a:t>
            </a:r>
            <a:r>
              <a:rPr lang="en-US" altLang="zh-CN" sz="1800" b="1" dirty="0" smtClean="0">
                <a:solidFill>
                  <a:srgbClr val="CC0000"/>
                </a:solidFill>
              </a:rPr>
              <a:t>Data</a:t>
            </a:r>
            <a:r>
              <a:rPr lang="zh-CN" altLang="en-US" sz="1800" b="1" dirty="0" smtClean="0">
                <a:solidFill>
                  <a:srgbClr val="CC0000"/>
                </a:solidFill>
              </a:rPr>
              <a:t>。</a:t>
            </a:r>
            <a:endParaRPr lang="en-US" altLang="zh-CN" sz="1800" b="1" dirty="0" smtClean="0">
              <a:solidFill>
                <a:srgbClr val="CC0000"/>
              </a:solidFill>
            </a:endParaRPr>
          </a:p>
          <a:p>
            <a:pPr>
              <a:lnSpc>
                <a:spcPct val="175000"/>
              </a:lnSpc>
            </a:pPr>
            <a:r>
              <a:rPr lang="zh-CN" altLang="en-US" sz="1800" b="1" dirty="0" smtClean="0">
                <a:solidFill>
                  <a:srgbClr val="CC0000"/>
                </a:solidFill>
              </a:rPr>
              <a:t>完成后关闭</a:t>
            </a:r>
            <a:r>
              <a:rPr lang="en-US" altLang="zh-CN" sz="1800" b="1" dirty="0" smtClean="0">
                <a:solidFill>
                  <a:srgbClr val="CC0000"/>
                </a:solidFill>
              </a:rPr>
              <a:t>Node01</a:t>
            </a:r>
            <a:r>
              <a:rPr lang="zh-CN" altLang="en-US" sz="1800" b="1" dirty="0" smtClean="0">
                <a:solidFill>
                  <a:srgbClr val="CC0000"/>
                </a:solidFill>
              </a:rPr>
              <a:t>计算机。</a:t>
            </a:r>
            <a:r>
              <a:rPr lang="en-US" altLang="zh-CN" sz="1800" b="1" dirty="0" smtClean="0">
                <a:solidFill>
                  <a:srgbClr val="CC0000"/>
                </a:solidFill>
              </a:rPr>
              <a:t/>
            </a:r>
            <a:br>
              <a:rPr lang="en-US" altLang="zh-CN" sz="1800" b="1" dirty="0" smtClean="0">
                <a:solidFill>
                  <a:srgbClr val="CC0000"/>
                </a:solidFill>
              </a:rPr>
            </a:br>
            <a:endParaRPr lang="zh-CN" altLang="en-US" sz="1800" b="1" dirty="0">
              <a:solidFill>
                <a:schemeClr val="tx1">
                  <a:lumMod val="85000"/>
                  <a:lumOff val="15000"/>
                </a:scheme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38" y="2825990"/>
            <a:ext cx="9464448" cy="4375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643" y="1080492"/>
            <a:ext cx="5189317"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3818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19" y="2232620"/>
            <a:ext cx="229552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en-US" altLang="zh-CN" sz="1800" b="1" dirty="0" smtClean="0">
                <a:solidFill>
                  <a:srgbClr val="CC0000"/>
                </a:solidFill>
              </a:rPr>
              <a:t>Node01</a:t>
            </a:r>
            <a:r>
              <a:rPr lang="zh-CN" altLang="en-US" sz="1800" b="1" dirty="0">
                <a:solidFill>
                  <a:srgbClr val="CC0000"/>
                </a:solidFill>
              </a:rPr>
              <a:t>保持关闭状态</a:t>
            </a:r>
            <a:r>
              <a:rPr lang="zh-CN" altLang="en-US" sz="1800" b="1" dirty="0" smtClean="0">
                <a:solidFill>
                  <a:srgbClr val="CC0000"/>
                </a:solidFill>
              </a:rPr>
              <a:t>，开启</a:t>
            </a:r>
            <a:r>
              <a:rPr lang="en-US" altLang="zh-CN" sz="1800" b="1" dirty="0" smtClean="0">
                <a:solidFill>
                  <a:srgbClr val="CC0000"/>
                </a:solidFill>
              </a:rPr>
              <a:t>Node02</a:t>
            </a:r>
            <a:r>
              <a:rPr lang="zh-CN" altLang="en-US" sz="1800" b="1" dirty="0" smtClean="0">
                <a:solidFill>
                  <a:srgbClr val="CC0000"/>
                </a:solidFill>
              </a:rPr>
              <a:t>，否则会出现磁盘操作异常。</a:t>
            </a:r>
            <a:r>
              <a:rPr lang="en-US" altLang="zh-CN" sz="1800" b="1" dirty="0" smtClean="0">
                <a:solidFill>
                  <a:srgbClr val="CC0000"/>
                </a:solidFill>
              </a:rPr>
              <a:t/>
            </a:r>
            <a:br>
              <a:rPr lang="en-US" altLang="zh-CN" sz="1800" b="1" dirty="0" smtClean="0">
                <a:solidFill>
                  <a:srgbClr val="CC0000"/>
                </a:solidFill>
              </a:rPr>
            </a:br>
            <a:endParaRPr lang="zh-CN" altLang="en-US" sz="1800" b="1" dirty="0">
              <a:solidFill>
                <a:schemeClr val="tx1">
                  <a:lumMod val="85000"/>
                  <a:lumOff val="15000"/>
                </a:schemeClr>
              </a:solidFil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145" y="2235405"/>
            <a:ext cx="9485158" cy="4893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2803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sp>
        <p:nvSpPr>
          <p:cNvPr id="5"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CC0000"/>
                </a:solidFill>
              </a:rPr>
              <a:t>为磁盘</a:t>
            </a:r>
            <a:r>
              <a:rPr lang="en-US" altLang="zh-CN" sz="1800" b="1" dirty="0" smtClean="0">
                <a:solidFill>
                  <a:srgbClr val="CC0000"/>
                </a:solidFill>
              </a:rPr>
              <a:t>1</a:t>
            </a:r>
            <a:r>
              <a:rPr lang="zh-CN" altLang="en-US" sz="1800" b="1" dirty="0" smtClean="0">
                <a:solidFill>
                  <a:srgbClr val="CC0000"/>
                </a:solidFill>
              </a:rPr>
              <a:t>分配盘符</a:t>
            </a:r>
            <a:r>
              <a:rPr lang="en-US" altLang="zh-CN" sz="1800" b="1" dirty="0" smtClean="0">
                <a:solidFill>
                  <a:srgbClr val="CC0000"/>
                </a:solidFill>
              </a:rPr>
              <a:t>Q</a:t>
            </a:r>
            <a:r>
              <a:rPr lang="zh-CN" altLang="en-US" sz="1800" b="1" dirty="0" smtClean="0">
                <a:solidFill>
                  <a:srgbClr val="CC0000"/>
                </a:solidFill>
              </a:rPr>
              <a:t>。</a:t>
            </a:r>
            <a:r>
              <a:rPr lang="en-US" altLang="zh-CN" sz="1800" b="1" dirty="0" smtClean="0">
                <a:solidFill>
                  <a:srgbClr val="CC0000"/>
                </a:solidFill>
              </a:rPr>
              <a:t/>
            </a:r>
            <a:br>
              <a:rPr lang="en-US" altLang="zh-CN" sz="1800" b="1" dirty="0" smtClean="0">
                <a:solidFill>
                  <a:srgbClr val="CC0000"/>
                </a:solidFill>
              </a:rPr>
            </a:br>
            <a:endParaRPr lang="zh-CN" altLang="en-US" sz="1800" b="1" dirty="0">
              <a:solidFill>
                <a:schemeClr val="tx1">
                  <a:lumMod val="85000"/>
                  <a:lumOff val="15000"/>
                </a:schemeClr>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82" y="2232620"/>
            <a:ext cx="804262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867" y="1599287"/>
            <a:ext cx="6427097" cy="342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0657" y="5366294"/>
            <a:ext cx="5107090" cy="1690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08451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sp>
        <p:nvSpPr>
          <p:cNvPr id="5" name="标题 19"/>
          <p:cNvSpPr txBox="1">
            <a:spLocks/>
          </p:cNvSpPr>
          <p:nvPr/>
        </p:nvSpPr>
        <p:spPr>
          <a:xfrm>
            <a:off x="626919" y="1584548"/>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CC0000"/>
                </a:solidFill>
              </a:rPr>
              <a:t>为磁盘</a:t>
            </a:r>
            <a:r>
              <a:rPr lang="en-US" altLang="zh-CN" sz="1800" b="1" dirty="0" smtClean="0">
                <a:solidFill>
                  <a:srgbClr val="CC0000"/>
                </a:solidFill>
              </a:rPr>
              <a:t>2</a:t>
            </a:r>
            <a:r>
              <a:rPr lang="zh-CN" altLang="en-US" sz="1800" b="1" dirty="0" smtClean="0">
                <a:solidFill>
                  <a:srgbClr val="CC0000"/>
                </a:solidFill>
              </a:rPr>
              <a:t>分配盘符</a:t>
            </a:r>
            <a:r>
              <a:rPr lang="en-US" altLang="zh-CN" sz="1800" b="1" dirty="0" smtClean="0">
                <a:solidFill>
                  <a:srgbClr val="CC0000"/>
                </a:solidFill>
              </a:rPr>
              <a:t>R</a:t>
            </a:r>
            <a:r>
              <a:rPr lang="zh-CN" altLang="en-US" sz="1800" b="1" dirty="0" smtClean="0">
                <a:solidFill>
                  <a:srgbClr val="CC0000"/>
                </a:solidFill>
              </a:rPr>
              <a:t>。</a:t>
            </a:r>
            <a:r>
              <a:rPr lang="en-US" altLang="zh-CN" sz="1800" b="1" dirty="0" smtClean="0">
                <a:solidFill>
                  <a:srgbClr val="CC0000"/>
                </a:solidFill>
              </a:rPr>
              <a:t/>
            </a:r>
            <a:br>
              <a:rPr lang="en-US" altLang="zh-CN" sz="1800" b="1" dirty="0" smtClean="0">
                <a:solidFill>
                  <a:srgbClr val="CC0000"/>
                </a:solidFill>
              </a:rPr>
            </a:br>
            <a:endParaRPr lang="zh-CN" altLang="en-US" sz="1800" b="1" dirty="0">
              <a:solidFill>
                <a:schemeClr val="tx1">
                  <a:lumMod val="85000"/>
                  <a:lumOff val="15000"/>
                </a:schemeClr>
              </a:solidFill>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63" y="2232620"/>
            <a:ext cx="6411776"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513" y="1296516"/>
            <a:ext cx="6224713" cy="3029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49" y="4565351"/>
            <a:ext cx="4762968" cy="181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0737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磁盘分区</a:t>
            </a:r>
            <a:endParaRPr lang="zh-CN" altLang="en-US" dirty="0"/>
          </a:p>
        </p:txBody>
      </p:sp>
      <p:sp>
        <p:nvSpPr>
          <p:cNvPr id="5" name="标题 19"/>
          <p:cNvSpPr txBox="1">
            <a:spLocks/>
          </p:cNvSpPr>
          <p:nvPr/>
        </p:nvSpPr>
        <p:spPr>
          <a:xfrm>
            <a:off x="626919" y="1584548"/>
            <a:ext cx="12478314" cy="1080120"/>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CC0000"/>
                </a:solidFill>
              </a:rPr>
              <a:t>更改磁盘</a:t>
            </a:r>
            <a:r>
              <a:rPr lang="en-US" altLang="zh-CN" sz="1800" b="1" dirty="0" smtClean="0">
                <a:solidFill>
                  <a:srgbClr val="CC0000"/>
                </a:solidFill>
              </a:rPr>
              <a:t>1</a:t>
            </a:r>
            <a:r>
              <a:rPr lang="zh-CN" altLang="en-US" sz="1800" b="1" dirty="0" smtClean="0">
                <a:solidFill>
                  <a:srgbClr val="CC0000"/>
                </a:solidFill>
              </a:rPr>
              <a:t>卷标为</a:t>
            </a:r>
            <a:r>
              <a:rPr lang="en-US" altLang="zh-CN" sz="1800" b="1" dirty="0" smtClean="0">
                <a:solidFill>
                  <a:srgbClr val="CC0000"/>
                </a:solidFill>
              </a:rPr>
              <a:t>Quorum</a:t>
            </a:r>
            <a:r>
              <a:rPr lang="zh-CN" altLang="en-US" sz="1800" b="1" dirty="0" smtClean="0">
                <a:solidFill>
                  <a:srgbClr val="CC0000"/>
                </a:solidFill>
              </a:rPr>
              <a:t>，磁盘</a:t>
            </a:r>
            <a:r>
              <a:rPr lang="en-US" altLang="zh-CN" sz="1800" b="1" dirty="0" smtClean="0">
                <a:solidFill>
                  <a:srgbClr val="CC0000"/>
                </a:solidFill>
              </a:rPr>
              <a:t>2</a:t>
            </a:r>
            <a:r>
              <a:rPr lang="zh-CN" altLang="en-US" sz="1800" b="1" dirty="0" smtClean="0">
                <a:solidFill>
                  <a:srgbClr val="CC0000"/>
                </a:solidFill>
              </a:rPr>
              <a:t>卷标为</a:t>
            </a:r>
            <a:r>
              <a:rPr lang="en-US" altLang="zh-CN" sz="1800" b="1" dirty="0" smtClean="0">
                <a:solidFill>
                  <a:srgbClr val="CC0000"/>
                </a:solidFill>
              </a:rPr>
              <a:t>Data</a:t>
            </a:r>
            <a:r>
              <a:rPr lang="zh-CN" altLang="en-US" sz="1800" b="1" dirty="0" smtClean="0">
                <a:solidFill>
                  <a:srgbClr val="CC0000"/>
                </a:solidFill>
              </a:rPr>
              <a:t>。</a:t>
            </a:r>
            <a:endParaRPr lang="en-US" altLang="zh-CN" sz="1800" b="1" dirty="0" smtClean="0">
              <a:solidFill>
                <a:srgbClr val="CC0000"/>
              </a:solidFill>
            </a:endParaRPr>
          </a:p>
          <a:p>
            <a:pPr>
              <a:lnSpc>
                <a:spcPct val="175000"/>
              </a:lnSpc>
            </a:pPr>
            <a:r>
              <a:rPr lang="zh-CN" altLang="en-US" sz="1800" dirty="0" smtClean="0">
                <a:solidFill>
                  <a:schemeClr val="tx1">
                    <a:lumMod val="85000"/>
                    <a:lumOff val="15000"/>
                  </a:schemeClr>
                </a:solidFill>
              </a:rPr>
              <a:t>打开为的电脑，分别为</a:t>
            </a:r>
            <a:r>
              <a:rPr lang="en-US" altLang="zh-CN" sz="1800" dirty="0" smtClean="0">
                <a:solidFill>
                  <a:schemeClr val="tx1">
                    <a:lumMod val="85000"/>
                    <a:lumOff val="15000"/>
                  </a:schemeClr>
                </a:solidFill>
              </a:rPr>
              <a:t>Q</a:t>
            </a:r>
            <a:r>
              <a:rPr lang="zh-CN" altLang="en-US" sz="1800" dirty="0" smtClean="0">
                <a:solidFill>
                  <a:schemeClr val="tx1">
                    <a:lumMod val="85000"/>
                    <a:lumOff val="15000"/>
                  </a:schemeClr>
                </a:solidFill>
              </a:rPr>
              <a:t>盘、</a:t>
            </a:r>
            <a:r>
              <a:rPr lang="en-US" altLang="zh-CN" sz="1800" dirty="0" smtClean="0">
                <a:solidFill>
                  <a:schemeClr val="tx1">
                    <a:lumMod val="85000"/>
                    <a:lumOff val="15000"/>
                  </a:schemeClr>
                </a:solidFill>
              </a:rPr>
              <a:t>R</a:t>
            </a:r>
            <a:r>
              <a:rPr lang="zh-CN" altLang="en-US" sz="1800" dirty="0" smtClean="0">
                <a:solidFill>
                  <a:schemeClr val="tx1">
                    <a:lumMod val="85000"/>
                    <a:lumOff val="15000"/>
                  </a:schemeClr>
                </a:solidFill>
              </a:rPr>
              <a:t>盘重命名卷标</a:t>
            </a: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endParaRPr lang="zh-CN" altLang="en-US" sz="1800" dirty="0">
              <a:solidFill>
                <a:schemeClr val="tx1">
                  <a:lumMod val="85000"/>
                  <a:lumOff val="15000"/>
                </a:schemeClr>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65" y="2699866"/>
            <a:ext cx="5292531" cy="298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8449" y="2664668"/>
            <a:ext cx="5250720"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a:xfrm>
            <a:off x="6192465" y="4212840"/>
            <a:ext cx="1044173" cy="612068"/>
          </a:xfrm>
          <a:prstGeom prst="rightArrow">
            <a:avLst>
              <a:gd name="adj1" fmla="val 50000"/>
              <a:gd name="adj2" fmla="val 536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16677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添加网卡</a:t>
            </a:r>
            <a:endParaRPr lang="zh-CN" altLang="en-US" dirty="0"/>
          </a:p>
        </p:txBody>
      </p:sp>
      <p:sp>
        <p:nvSpPr>
          <p:cNvPr id="5" name="标题 19"/>
          <p:cNvSpPr txBox="1">
            <a:spLocks/>
          </p:cNvSpPr>
          <p:nvPr/>
        </p:nvSpPr>
        <p:spPr>
          <a:xfrm>
            <a:off x="626919" y="1584547"/>
            <a:ext cx="5061490" cy="2211479"/>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FF0000"/>
                </a:solidFill>
              </a:rPr>
              <a:t>保持</a:t>
            </a:r>
            <a:r>
              <a:rPr lang="en-US" altLang="zh-CN" sz="1800" b="1" dirty="0" smtClean="0">
                <a:solidFill>
                  <a:srgbClr val="FF0000"/>
                </a:solidFill>
              </a:rPr>
              <a:t>Node01</a:t>
            </a:r>
            <a:r>
              <a:rPr lang="zh-CN" altLang="en-US" sz="1800" b="1" dirty="0" smtClean="0">
                <a:solidFill>
                  <a:srgbClr val="FF0000"/>
                </a:solidFill>
              </a:rPr>
              <a:t>、</a:t>
            </a:r>
            <a:r>
              <a:rPr lang="en-US" altLang="zh-CN" sz="1800" b="1" dirty="0" smtClean="0">
                <a:solidFill>
                  <a:srgbClr val="FF0000"/>
                </a:solidFill>
              </a:rPr>
              <a:t>Node02</a:t>
            </a:r>
            <a:r>
              <a:rPr lang="zh-CN" altLang="en-US" sz="1800" b="1" dirty="0" smtClean="0">
                <a:solidFill>
                  <a:srgbClr val="FF0000"/>
                </a:solidFill>
              </a:rPr>
              <a:t>均为关闭状态</a:t>
            </a:r>
            <a:endParaRPr lang="en-US" altLang="zh-CN" sz="1800" b="1" dirty="0" smtClean="0">
              <a:solidFill>
                <a:srgbClr val="FF0000"/>
              </a:solidFill>
            </a:endParaRPr>
          </a:p>
          <a:p>
            <a:pPr>
              <a:lnSpc>
                <a:spcPct val="175000"/>
              </a:lnSpc>
            </a:pPr>
            <a:r>
              <a:rPr lang="zh-CN" altLang="en-US" sz="1800" b="1" dirty="0">
                <a:solidFill>
                  <a:srgbClr val="FF0000"/>
                </a:solidFill>
              </a:rPr>
              <a:t>一</a:t>
            </a:r>
            <a:r>
              <a:rPr lang="zh-CN" altLang="en-US" sz="1800" b="1" dirty="0" smtClean="0">
                <a:solidFill>
                  <a:srgbClr val="FF0000"/>
                </a:solidFill>
              </a:rPr>
              <a:t>次为</a:t>
            </a:r>
            <a:r>
              <a:rPr lang="en-US" altLang="zh-CN" sz="1800" b="1" dirty="0" smtClean="0">
                <a:solidFill>
                  <a:srgbClr val="FF0000"/>
                </a:solidFill>
              </a:rPr>
              <a:t>Node01</a:t>
            </a:r>
            <a:r>
              <a:rPr lang="zh-CN" altLang="en-US" sz="1800" b="1" dirty="0" smtClean="0">
                <a:solidFill>
                  <a:srgbClr val="FF0000"/>
                </a:solidFill>
              </a:rPr>
              <a:t>，</a:t>
            </a:r>
            <a:r>
              <a:rPr lang="en-US" altLang="zh-CN" sz="1800" b="1" dirty="0" smtClean="0">
                <a:solidFill>
                  <a:srgbClr val="FF0000"/>
                </a:solidFill>
              </a:rPr>
              <a:t>Node02</a:t>
            </a:r>
            <a:r>
              <a:rPr lang="zh-CN" altLang="en-US" sz="1800" b="1" dirty="0" smtClean="0">
                <a:solidFill>
                  <a:srgbClr val="FF0000"/>
                </a:solidFill>
              </a:rPr>
              <a:t>各添加一块网卡</a:t>
            </a:r>
            <a:endParaRPr lang="en-US" altLang="zh-CN" sz="1800" b="1" dirty="0" smtClean="0">
              <a:solidFill>
                <a:srgbClr val="FF0000"/>
              </a:solidFill>
            </a:endParaRPr>
          </a:p>
          <a:p>
            <a:pPr>
              <a:lnSpc>
                <a:spcPct val="175000"/>
              </a:lnSpc>
            </a:pPr>
            <a:r>
              <a:rPr lang="zh-CN" altLang="en-US" sz="1800" dirty="0" smtClean="0">
                <a:solidFill>
                  <a:schemeClr val="tx1">
                    <a:lumMod val="85000"/>
                    <a:lumOff val="15000"/>
                  </a:schemeClr>
                </a:solidFill>
              </a:rPr>
              <a:t>在</a:t>
            </a:r>
            <a:r>
              <a:rPr lang="en-US" altLang="zh-CN" sz="1800" dirty="0" smtClean="0">
                <a:solidFill>
                  <a:schemeClr val="tx1">
                    <a:lumMod val="85000"/>
                    <a:lumOff val="15000"/>
                  </a:schemeClr>
                </a:solidFill>
              </a:rPr>
              <a:t>VM</a:t>
            </a:r>
            <a:r>
              <a:rPr lang="zh-CN" altLang="en-US" sz="1800" dirty="0" smtClean="0">
                <a:solidFill>
                  <a:schemeClr val="tx1">
                    <a:lumMod val="85000"/>
                    <a:lumOff val="15000"/>
                  </a:schemeClr>
                </a:solidFill>
              </a:rPr>
              <a:t>中选择</a:t>
            </a:r>
            <a:r>
              <a:rPr lang="en-US" altLang="zh-CN" sz="1800" dirty="0" smtClean="0">
                <a:solidFill>
                  <a:schemeClr val="tx1">
                    <a:lumMod val="85000"/>
                    <a:lumOff val="15000"/>
                  </a:schemeClr>
                </a:solidFill>
              </a:rPr>
              <a:t>Node01</a:t>
            </a:r>
            <a:r>
              <a:rPr lang="zh-CN" altLang="en-US" sz="1800" dirty="0" smtClean="0">
                <a:solidFill>
                  <a:schemeClr val="tx1">
                    <a:lumMod val="85000"/>
                    <a:lumOff val="15000"/>
                  </a:schemeClr>
                </a:solidFill>
              </a:rPr>
              <a:t>，点击“编辑虚拟机设置”</a:t>
            </a:r>
            <a:endParaRPr lang="en-US" altLang="zh-CN" sz="1800" dirty="0" smtClean="0">
              <a:solidFill>
                <a:schemeClr val="tx1">
                  <a:lumMod val="85000"/>
                  <a:lumOff val="15000"/>
                </a:schemeClr>
              </a:solidFill>
            </a:endParaRPr>
          </a:p>
          <a:p>
            <a:pPr>
              <a:lnSpc>
                <a:spcPct val="175000"/>
              </a:lnSpc>
            </a:pPr>
            <a:r>
              <a:rPr lang="zh-CN" altLang="en-US" sz="1800" dirty="0">
                <a:solidFill>
                  <a:schemeClr val="tx1">
                    <a:lumMod val="85000"/>
                    <a:lumOff val="15000"/>
                  </a:schemeClr>
                </a:solidFill>
              </a:rPr>
              <a:t>在</a:t>
            </a:r>
            <a:r>
              <a:rPr lang="en-US" altLang="zh-CN" sz="1800" dirty="0">
                <a:solidFill>
                  <a:schemeClr val="tx1">
                    <a:lumMod val="85000"/>
                    <a:lumOff val="15000"/>
                  </a:schemeClr>
                </a:solidFill>
              </a:rPr>
              <a:t>VM</a:t>
            </a:r>
            <a:r>
              <a:rPr lang="zh-CN" altLang="en-US" sz="1800" dirty="0">
                <a:solidFill>
                  <a:schemeClr val="tx1">
                    <a:lumMod val="85000"/>
                    <a:lumOff val="15000"/>
                  </a:schemeClr>
                </a:solidFill>
              </a:rPr>
              <a:t>中选择</a:t>
            </a:r>
            <a:r>
              <a:rPr lang="en-US" altLang="zh-CN" sz="1800" dirty="0" smtClean="0">
                <a:solidFill>
                  <a:schemeClr val="tx1">
                    <a:lumMod val="85000"/>
                    <a:lumOff val="15000"/>
                  </a:schemeClr>
                </a:solidFill>
              </a:rPr>
              <a:t>Node02</a:t>
            </a:r>
            <a:r>
              <a:rPr lang="zh-CN" altLang="en-US" sz="1800" dirty="0" smtClean="0">
                <a:solidFill>
                  <a:schemeClr val="tx1">
                    <a:lumMod val="85000"/>
                    <a:lumOff val="15000"/>
                  </a:schemeClr>
                </a:solidFill>
              </a:rPr>
              <a:t>，</a:t>
            </a:r>
            <a:r>
              <a:rPr lang="zh-CN" altLang="en-US" sz="1800" dirty="0">
                <a:solidFill>
                  <a:schemeClr val="tx1">
                    <a:lumMod val="85000"/>
                    <a:lumOff val="15000"/>
                  </a:schemeClr>
                </a:solidFill>
              </a:rPr>
              <a:t>点击</a:t>
            </a:r>
            <a:r>
              <a:rPr lang="zh-CN" altLang="en-US" sz="1800" dirty="0" smtClean="0">
                <a:solidFill>
                  <a:schemeClr val="tx1">
                    <a:lumMod val="85000"/>
                    <a:lumOff val="15000"/>
                  </a:schemeClr>
                </a:solidFill>
              </a:rPr>
              <a:t>“编辑虚拟机设置”</a:t>
            </a:r>
            <a:endParaRPr lang="zh-CN" altLang="en-US" sz="1800" dirty="0">
              <a:solidFill>
                <a:schemeClr val="tx1">
                  <a:lumMod val="85000"/>
                  <a:lumOff val="15000"/>
                </a:schemeClr>
              </a:solidFill>
            </a:endParaRPr>
          </a:p>
        </p:txBody>
      </p:sp>
      <p:sp>
        <p:nvSpPr>
          <p:cNvPr id="11" name="标题 19"/>
          <p:cNvSpPr txBox="1">
            <a:spLocks/>
          </p:cNvSpPr>
          <p:nvPr/>
        </p:nvSpPr>
        <p:spPr>
          <a:xfrm>
            <a:off x="698057" y="6625108"/>
            <a:ext cx="12478314" cy="720080"/>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chemeClr val="tx1">
                    <a:lumMod val="85000"/>
                    <a:lumOff val="15000"/>
                  </a:schemeClr>
                </a:solidFill>
              </a:rPr>
              <a:t>完成后关闭</a:t>
            </a:r>
            <a:r>
              <a:rPr lang="en-US" altLang="zh-CN" sz="1800" dirty="0" smtClean="0">
                <a:solidFill>
                  <a:schemeClr val="tx1">
                    <a:lumMod val="85000"/>
                    <a:lumOff val="15000"/>
                  </a:schemeClr>
                </a:solidFill>
              </a:rPr>
              <a:t>Node02</a:t>
            </a:r>
            <a:r>
              <a:rPr lang="zh-CN" altLang="en-US" sz="1800" dirty="0" smtClean="0">
                <a:solidFill>
                  <a:schemeClr val="tx1">
                    <a:lumMod val="85000"/>
                    <a:lumOff val="15000"/>
                  </a:schemeClr>
                </a:solidFill>
              </a:rPr>
              <a:t>，至此磁盘分区完成。</a:t>
            </a:r>
            <a:endParaRPr lang="zh-CN" altLang="en-US" sz="1800" dirty="0">
              <a:solidFill>
                <a:schemeClr val="tx1">
                  <a:lumMod val="85000"/>
                  <a:lumOff val="15000"/>
                </a:schemeClr>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19" y="3855683"/>
            <a:ext cx="4833524" cy="213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409" y="711194"/>
            <a:ext cx="4305300" cy="630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57" y="1576702"/>
            <a:ext cx="4876800"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55565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添加网卡</a:t>
            </a:r>
            <a:endParaRPr lang="zh-CN"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57" y="1673769"/>
            <a:ext cx="494347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25" y="864567"/>
            <a:ext cx="5562600" cy="634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6468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sp>
        <p:nvSpPr>
          <p:cNvPr id="6" name="标题 19"/>
          <p:cNvSpPr txBox="1">
            <a:spLocks/>
          </p:cNvSpPr>
          <p:nvPr/>
        </p:nvSpPr>
        <p:spPr>
          <a:xfrm>
            <a:off x="626919" y="1584548"/>
            <a:ext cx="12478314" cy="100811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FF0000"/>
                </a:solidFill>
              </a:rPr>
              <a:t>开启</a:t>
            </a:r>
            <a:r>
              <a:rPr lang="en-US" altLang="zh-CN" sz="1800" b="1" dirty="0" smtClean="0">
                <a:solidFill>
                  <a:srgbClr val="FF0000"/>
                </a:solidFill>
              </a:rPr>
              <a:t>Node01</a:t>
            </a:r>
            <a:r>
              <a:rPr lang="zh-CN" altLang="en-US" sz="1800" b="1" dirty="0" smtClean="0">
                <a:solidFill>
                  <a:srgbClr val="FF0000"/>
                </a:solidFill>
              </a:rPr>
              <a:t>，</a:t>
            </a:r>
            <a:r>
              <a:rPr lang="en-US" altLang="zh-CN" sz="1800" b="1" dirty="0" smtClean="0">
                <a:solidFill>
                  <a:srgbClr val="FF0000"/>
                </a:solidFill>
              </a:rPr>
              <a:t>Node02</a:t>
            </a:r>
            <a:r>
              <a:rPr lang="zh-CN" altLang="en-US" sz="1800" b="1" dirty="0" smtClean="0">
                <a:solidFill>
                  <a:srgbClr val="FF0000"/>
                </a:solidFill>
              </a:rPr>
              <a:t>保持关闭状态。</a:t>
            </a:r>
            <a:endParaRPr lang="en-US" altLang="zh-CN" sz="1800" b="1" dirty="0" smtClean="0">
              <a:solidFill>
                <a:srgbClr val="FF0000"/>
              </a:solidFill>
            </a:endParaRPr>
          </a:p>
          <a:p>
            <a:pPr>
              <a:lnSpc>
                <a:spcPct val="175000"/>
              </a:lnSpc>
            </a:pPr>
            <a:r>
              <a:rPr lang="zh-CN" altLang="en-US" sz="1800" dirty="0" smtClean="0">
                <a:solidFill>
                  <a:schemeClr val="tx1">
                    <a:lumMod val="85000"/>
                    <a:lumOff val="15000"/>
                  </a:schemeClr>
                </a:solidFill>
              </a:rPr>
              <a:t>配置</a:t>
            </a:r>
            <a:r>
              <a:rPr lang="en-US" altLang="zh-CN" sz="1800" dirty="0" smtClean="0">
                <a:solidFill>
                  <a:schemeClr val="tx1">
                    <a:lumMod val="85000"/>
                    <a:lumOff val="15000"/>
                  </a:schemeClr>
                </a:solidFill>
              </a:rPr>
              <a:t>Node01</a:t>
            </a:r>
            <a:r>
              <a:rPr lang="zh-CN" altLang="en-US" sz="1800" dirty="0" smtClean="0">
                <a:solidFill>
                  <a:schemeClr val="tx1">
                    <a:lumMod val="85000"/>
                    <a:lumOff val="15000"/>
                  </a:schemeClr>
                </a:solidFill>
              </a:rPr>
              <a:t>的心跳网卡：网卡名</a:t>
            </a:r>
            <a:r>
              <a:rPr lang="en-US" altLang="zh-CN" sz="1800" dirty="0" smtClean="0">
                <a:solidFill>
                  <a:schemeClr val="tx1">
                    <a:lumMod val="85000"/>
                    <a:lumOff val="15000"/>
                  </a:schemeClr>
                </a:solidFill>
              </a:rPr>
              <a:t>=Heartbeat</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IP=10.2.32.101/23</a:t>
            </a:r>
            <a:r>
              <a:rPr lang="en-US" altLang="zh-CN" sz="1800" b="1" dirty="0" smtClean="0">
                <a:solidFill>
                  <a:srgbClr val="FF0000"/>
                </a:solidFill>
              </a:rPr>
              <a:t/>
            </a:r>
            <a:br>
              <a:rPr lang="en-US" altLang="zh-CN" sz="1800" b="1" dirty="0" smtClean="0">
                <a:solidFill>
                  <a:srgbClr val="FF0000"/>
                </a:solidFill>
              </a:rPr>
            </a:br>
            <a:endParaRPr lang="zh-CN" altLang="en-US" sz="1800" b="1" dirty="0">
              <a:solidFill>
                <a:srgbClr val="FF0000"/>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2575183"/>
            <a:ext cx="8712968" cy="4714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0720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897" y="1698624"/>
            <a:ext cx="4557572" cy="53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569" y="1689100"/>
            <a:ext cx="4546530" cy="536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7700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440532"/>
            <a:ext cx="12478314" cy="5489212"/>
          </a:xfrm>
        </p:spPr>
        <p:txBody>
          <a:bodyPr/>
          <a:lstStyle/>
          <a:p>
            <a:pPr>
              <a:lnSpc>
                <a:spcPct val="200000"/>
              </a:lnSpc>
            </a:pPr>
            <a:r>
              <a:rPr lang="zh-CN" altLang="en-US" sz="2000" b="1" dirty="0">
                <a:solidFill>
                  <a:srgbClr val="CC0000"/>
                </a:solidFill>
              </a:rPr>
              <a:t>节点</a:t>
            </a:r>
            <a:r>
              <a:rPr lang="en-US" altLang="zh-CN" sz="2000" b="1" dirty="0">
                <a:solidFill>
                  <a:srgbClr val="CC0000"/>
                </a:solidFill>
              </a:rPr>
              <a:t>(Node)</a:t>
            </a:r>
            <a:r>
              <a:rPr lang="zh-CN" altLang="en-US" sz="2000" dirty="0" smtClean="0">
                <a:solidFill>
                  <a:schemeClr val="tx1">
                    <a:lumMod val="85000"/>
                    <a:lumOff val="15000"/>
                  </a:schemeClr>
                </a:solidFill>
              </a:rPr>
              <a:t>：</a:t>
            </a:r>
            <a:r>
              <a:rPr lang="en-US" altLang="zh-CN" sz="2000" dirty="0" smtClean="0">
                <a:solidFill>
                  <a:schemeClr val="tx1">
                    <a:lumMod val="85000"/>
                    <a:lumOff val="15000"/>
                  </a:schemeClr>
                </a:solidFill>
              </a:rPr>
              <a:t> </a:t>
            </a:r>
            <a:r>
              <a:rPr lang="zh-CN" altLang="en-US" sz="2000" dirty="0">
                <a:solidFill>
                  <a:schemeClr val="tx1">
                    <a:lumMod val="85000"/>
                    <a:lumOff val="15000"/>
                  </a:schemeClr>
                </a:solidFill>
              </a:rPr>
              <a:t>构建群集的物理</a:t>
            </a:r>
            <a:r>
              <a:rPr lang="zh-CN" altLang="en-US" sz="2000" dirty="0" smtClean="0">
                <a:solidFill>
                  <a:schemeClr val="tx1">
                    <a:lumMod val="85000"/>
                    <a:lumOff val="15000"/>
                  </a:schemeClr>
                </a:solidFill>
              </a:rPr>
              <a:t>计算机。</a:t>
            </a:r>
            <a:r>
              <a:rPr lang="zh-CN" altLang="en-US" sz="2000" dirty="0">
                <a:solidFill>
                  <a:schemeClr val="tx1">
                    <a:lumMod val="85000"/>
                    <a:lumOff val="15000"/>
                  </a:schemeClr>
                </a:solidFill>
              </a:rPr>
              <a:t/>
            </a:r>
            <a:br>
              <a:rPr lang="zh-CN" altLang="en-US" sz="2000" dirty="0">
                <a:solidFill>
                  <a:schemeClr val="tx1">
                    <a:lumMod val="85000"/>
                    <a:lumOff val="15000"/>
                  </a:schemeClr>
                </a:solidFill>
              </a:rPr>
            </a:br>
            <a:r>
              <a:rPr lang="zh-CN" altLang="en-US" sz="2000" b="1" dirty="0">
                <a:solidFill>
                  <a:srgbClr val="CC0000"/>
                </a:solidFill>
              </a:rPr>
              <a:t>群集服务</a:t>
            </a:r>
            <a:r>
              <a:rPr lang="en-US" altLang="zh-CN" sz="2000" b="1" dirty="0">
                <a:solidFill>
                  <a:srgbClr val="CC0000"/>
                </a:solidFill>
              </a:rPr>
              <a:t>(Cluster Service)</a:t>
            </a:r>
            <a:r>
              <a:rPr lang="zh-CN" altLang="en-US" sz="2000" dirty="0" smtClean="0">
                <a:solidFill>
                  <a:schemeClr val="tx1">
                    <a:lumMod val="85000"/>
                    <a:lumOff val="15000"/>
                  </a:schemeClr>
                </a:solidFill>
              </a:rPr>
              <a:t>：运行</a:t>
            </a:r>
            <a:r>
              <a:rPr lang="zh-CN" altLang="en-US" sz="2000" dirty="0">
                <a:solidFill>
                  <a:schemeClr val="tx1">
                    <a:lumMod val="85000"/>
                    <a:lumOff val="15000"/>
                  </a:schemeClr>
                </a:solidFill>
              </a:rPr>
              <a:t>群集管理器或运行群集必须启动的</a:t>
            </a:r>
            <a:r>
              <a:rPr lang="zh-CN" altLang="en-US" sz="2000" dirty="0" smtClean="0">
                <a:solidFill>
                  <a:schemeClr val="tx1">
                    <a:lumMod val="85000"/>
                    <a:lumOff val="15000"/>
                  </a:schemeClr>
                </a:solidFill>
              </a:rPr>
              <a:t>服务。</a:t>
            </a:r>
            <a:r>
              <a:rPr lang="zh-CN" altLang="en-US" sz="2000" dirty="0">
                <a:solidFill>
                  <a:schemeClr val="tx1">
                    <a:lumMod val="85000"/>
                    <a:lumOff val="15000"/>
                  </a:schemeClr>
                </a:solidFill>
              </a:rPr>
              <a:t/>
            </a:r>
            <a:br>
              <a:rPr lang="zh-CN" altLang="en-US" sz="2000" dirty="0">
                <a:solidFill>
                  <a:schemeClr val="tx1">
                    <a:lumMod val="85000"/>
                    <a:lumOff val="15000"/>
                  </a:schemeClr>
                </a:solidFill>
              </a:rPr>
            </a:br>
            <a:r>
              <a:rPr lang="zh-CN" altLang="en-US" sz="2000" b="1" dirty="0">
                <a:solidFill>
                  <a:srgbClr val="CC0000"/>
                </a:solidFill>
              </a:rPr>
              <a:t>资源</a:t>
            </a:r>
            <a:r>
              <a:rPr lang="en-US" altLang="zh-CN" sz="2000" b="1" dirty="0">
                <a:solidFill>
                  <a:srgbClr val="CC0000"/>
                </a:solidFill>
              </a:rPr>
              <a:t>(Resource)</a:t>
            </a:r>
            <a:r>
              <a:rPr lang="zh-CN" altLang="en-US" sz="2000" dirty="0" smtClean="0">
                <a:solidFill>
                  <a:schemeClr val="tx1">
                    <a:lumMod val="85000"/>
                    <a:lumOff val="15000"/>
                  </a:schemeClr>
                </a:solidFill>
              </a:rPr>
              <a:t>：</a:t>
            </a:r>
            <a:r>
              <a:rPr lang="en-US" altLang="zh-CN" sz="2000" dirty="0" smtClean="0">
                <a:solidFill>
                  <a:schemeClr val="tx1">
                    <a:lumMod val="85000"/>
                    <a:lumOff val="15000"/>
                  </a:schemeClr>
                </a:solidFill>
              </a:rPr>
              <a:t>IP</a:t>
            </a:r>
            <a:r>
              <a:rPr lang="zh-CN" altLang="en-US" sz="2000" dirty="0">
                <a:solidFill>
                  <a:schemeClr val="tx1">
                    <a:lumMod val="85000"/>
                    <a:lumOff val="15000"/>
                  </a:schemeClr>
                </a:solidFill>
              </a:rPr>
              <a:t>地址、磁盘、服务器应用程序等都可以叫做</a:t>
            </a:r>
            <a:r>
              <a:rPr lang="zh-CN" altLang="en-US" sz="2000" dirty="0" smtClean="0">
                <a:solidFill>
                  <a:schemeClr val="tx1">
                    <a:lumMod val="85000"/>
                    <a:lumOff val="15000"/>
                  </a:schemeClr>
                </a:solidFill>
              </a:rPr>
              <a:t>资源。</a:t>
            </a:r>
            <a:r>
              <a:rPr lang="zh-CN" altLang="en-US" sz="2000" dirty="0">
                <a:solidFill>
                  <a:schemeClr val="tx1">
                    <a:lumMod val="85000"/>
                    <a:lumOff val="15000"/>
                  </a:schemeClr>
                </a:solidFill>
              </a:rPr>
              <a:t/>
            </a:r>
            <a:br>
              <a:rPr lang="zh-CN" altLang="en-US" sz="2000" dirty="0">
                <a:solidFill>
                  <a:schemeClr val="tx1">
                    <a:lumMod val="85000"/>
                    <a:lumOff val="15000"/>
                  </a:schemeClr>
                </a:solidFill>
              </a:rPr>
            </a:br>
            <a:r>
              <a:rPr lang="zh-CN" altLang="en-US" sz="2000" b="1" dirty="0">
                <a:solidFill>
                  <a:srgbClr val="CC0000"/>
                </a:solidFill>
              </a:rPr>
              <a:t>共享磁盘</a:t>
            </a:r>
            <a:r>
              <a:rPr lang="en-US" altLang="zh-CN" sz="2000" b="1" dirty="0">
                <a:solidFill>
                  <a:srgbClr val="CC0000"/>
                </a:solidFill>
              </a:rPr>
              <a:t>(Share Disk)</a:t>
            </a:r>
            <a:r>
              <a:rPr lang="zh-CN" altLang="en-US" sz="2000" dirty="0">
                <a:solidFill>
                  <a:schemeClr val="tx1">
                    <a:lumMod val="85000"/>
                    <a:lumOff val="15000"/>
                  </a:schemeClr>
                </a:solidFill>
              </a:rPr>
              <a:t> ：群集节点之间通过光纤 </a:t>
            </a:r>
            <a:r>
              <a:rPr lang="en-US" altLang="zh-CN" sz="2000" dirty="0">
                <a:solidFill>
                  <a:schemeClr val="tx1">
                    <a:lumMod val="85000"/>
                    <a:lumOff val="15000"/>
                  </a:schemeClr>
                </a:solidFill>
              </a:rPr>
              <a:t>SCSI </a:t>
            </a:r>
            <a:r>
              <a:rPr lang="zh-CN" altLang="en-US" sz="2000" dirty="0">
                <a:solidFill>
                  <a:schemeClr val="tx1">
                    <a:lumMod val="85000"/>
                    <a:lumOff val="15000"/>
                  </a:schemeClr>
                </a:solidFill>
              </a:rPr>
              <a:t>电缆等共同连接的磁盘柜或存储。</a:t>
            </a:r>
            <a:br>
              <a:rPr lang="zh-CN" altLang="en-US" sz="2000" dirty="0">
                <a:solidFill>
                  <a:schemeClr val="tx1">
                    <a:lumMod val="85000"/>
                    <a:lumOff val="15000"/>
                  </a:schemeClr>
                </a:solidFill>
              </a:rPr>
            </a:br>
            <a:r>
              <a:rPr lang="zh-CN" altLang="en-US" sz="2000" b="1" dirty="0" smtClean="0">
                <a:solidFill>
                  <a:srgbClr val="CC0000"/>
                </a:solidFill>
              </a:rPr>
              <a:t>仲裁</a:t>
            </a:r>
            <a:r>
              <a:rPr lang="zh-CN" altLang="en-US" sz="2000" b="1" dirty="0">
                <a:solidFill>
                  <a:srgbClr val="CC0000"/>
                </a:solidFill>
              </a:rPr>
              <a:t>资源</a:t>
            </a:r>
            <a:r>
              <a:rPr lang="en-US" altLang="zh-CN" sz="2000" b="1" dirty="0">
                <a:solidFill>
                  <a:srgbClr val="CC0000"/>
                </a:solidFill>
              </a:rPr>
              <a:t>(Quorum Resource)</a:t>
            </a:r>
            <a:r>
              <a:rPr lang="zh-CN" altLang="en-US" sz="2000" b="1" dirty="0">
                <a:solidFill>
                  <a:srgbClr val="CC0000"/>
                </a:solidFill>
              </a:rPr>
              <a:t> </a:t>
            </a:r>
            <a:r>
              <a:rPr lang="zh-CN" altLang="en-US" sz="2000" dirty="0">
                <a:solidFill>
                  <a:schemeClr val="tx1">
                    <a:lumMod val="85000"/>
                    <a:lumOff val="15000"/>
                  </a:schemeClr>
                </a:solidFill>
              </a:rPr>
              <a:t>：构建群集时，有一块磁盘会用来仲裁信息，其中包括当前的服务状态各个节点的状态以及群集转移时的一些日志。</a:t>
            </a:r>
            <a:br>
              <a:rPr lang="zh-CN" altLang="en-US" sz="2000" dirty="0">
                <a:solidFill>
                  <a:schemeClr val="tx1">
                    <a:lumMod val="85000"/>
                    <a:lumOff val="15000"/>
                  </a:schemeClr>
                </a:solidFill>
              </a:rPr>
            </a:br>
            <a:r>
              <a:rPr lang="zh-CN" altLang="en-US" sz="2000" b="1" dirty="0" smtClean="0">
                <a:solidFill>
                  <a:srgbClr val="CC0000"/>
                </a:solidFill>
              </a:rPr>
              <a:t>资源</a:t>
            </a:r>
            <a:r>
              <a:rPr lang="zh-CN" altLang="en-US" sz="2000" b="1" dirty="0">
                <a:solidFill>
                  <a:srgbClr val="CC0000"/>
                </a:solidFill>
              </a:rPr>
              <a:t>状态</a:t>
            </a:r>
            <a:r>
              <a:rPr lang="en-US" altLang="zh-CN" sz="2000" b="1" dirty="0">
                <a:solidFill>
                  <a:srgbClr val="CC0000"/>
                </a:solidFill>
              </a:rPr>
              <a:t>(Resource State) </a:t>
            </a:r>
            <a:r>
              <a:rPr lang="zh-CN" altLang="en-US" sz="2000" dirty="0" smtClean="0">
                <a:solidFill>
                  <a:schemeClr val="tx1">
                    <a:lumMod val="85000"/>
                    <a:lumOff val="15000"/>
                  </a:schemeClr>
                </a:solidFill>
              </a:rPr>
              <a:t>：主要</a:t>
            </a:r>
            <a:r>
              <a:rPr lang="zh-CN" altLang="en-US" sz="2000" dirty="0">
                <a:solidFill>
                  <a:schemeClr val="tx1">
                    <a:lumMod val="85000"/>
                    <a:lumOff val="15000"/>
                  </a:schemeClr>
                </a:solidFill>
              </a:rPr>
              <a:t>指资源目前是处于联机状态还是脱机</a:t>
            </a:r>
            <a:r>
              <a:rPr lang="zh-CN" altLang="en-US" sz="2000" dirty="0" smtClean="0">
                <a:solidFill>
                  <a:schemeClr val="tx1">
                    <a:lumMod val="85000"/>
                    <a:lumOff val="15000"/>
                  </a:schemeClr>
                </a:solidFill>
              </a:rPr>
              <a:t>状态。</a:t>
            </a:r>
            <a:r>
              <a:rPr lang="zh-CN" altLang="en-US" sz="2000" dirty="0">
                <a:solidFill>
                  <a:schemeClr val="tx1">
                    <a:lumMod val="85000"/>
                    <a:lumOff val="15000"/>
                  </a:schemeClr>
                </a:solidFill>
              </a:rPr>
              <a:t/>
            </a:r>
            <a:br>
              <a:rPr lang="zh-CN" altLang="en-US" sz="2000" dirty="0">
                <a:solidFill>
                  <a:schemeClr val="tx1">
                    <a:lumMod val="85000"/>
                    <a:lumOff val="15000"/>
                  </a:schemeClr>
                </a:solidFill>
              </a:rPr>
            </a:br>
            <a:r>
              <a:rPr lang="zh-CN" altLang="en-US" sz="2000" b="1" dirty="0">
                <a:solidFill>
                  <a:srgbClr val="CC0000"/>
                </a:solidFill>
              </a:rPr>
              <a:t>资源依赖</a:t>
            </a:r>
            <a:r>
              <a:rPr lang="en-US" altLang="zh-CN" sz="2000" b="1" dirty="0">
                <a:solidFill>
                  <a:srgbClr val="CC0000"/>
                </a:solidFill>
              </a:rPr>
              <a:t>(Resource Dependence) </a:t>
            </a:r>
            <a:r>
              <a:rPr lang="zh-CN" altLang="en-US" sz="2000" dirty="0" smtClean="0">
                <a:solidFill>
                  <a:schemeClr val="tx1">
                    <a:lumMod val="85000"/>
                    <a:lumOff val="15000"/>
                  </a:schemeClr>
                </a:solidFill>
              </a:rPr>
              <a:t>：资源</a:t>
            </a:r>
            <a:r>
              <a:rPr lang="zh-CN" altLang="en-US" sz="2000" dirty="0">
                <a:solidFill>
                  <a:schemeClr val="tx1">
                    <a:lumMod val="85000"/>
                    <a:lumOff val="15000"/>
                  </a:schemeClr>
                </a:solidFill>
              </a:rPr>
              <a:t>之间的依存</a:t>
            </a:r>
            <a:r>
              <a:rPr lang="zh-CN" altLang="en-US" sz="2000" dirty="0" smtClean="0">
                <a:solidFill>
                  <a:schemeClr val="tx1">
                    <a:lumMod val="85000"/>
                    <a:lumOff val="15000"/>
                  </a:schemeClr>
                </a:solidFill>
              </a:rPr>
              <a:t>关系。</a:t>
            </a:r>
            <a:r>
              <a:rPr lang="zh-CN" altLang="en-US" sz="2000" dirty="0">
                <a:solidFill>
                  <a:schemeClr val="tx1">
                    <a:lumMod val="85000"/>
                    <a:lumOff val="15000"/>
                  </a:schemeClr>
                </a:solidFill>
              </a:rPr>
              <a:t/>
            </a:r>
            <a:br>
              <a:rPr lang="zh-CN" altLang="en-US" sz="2000" dirty="0">
                <a:solidFill>
                  <a:schemeClr val="tx1">
                    <a:lumMod val="85000"/>
                    <a:lumOff val="15000"/>
                  </a:schemeClr>
                </a:solidFill>
              </a:rPr>
            </a:br>
            <a:r>
              <a:rPr lang="zh-CN" altLang="en-US" sz="2000" b="1" dirty="0">
                <a:solidFill>
                  <a:srgbClr val="CC0000"/>
                </a:solidFill>
              </a:rPr>
              <a:t>组</a:t>
            </a:r>
            <a:r>
              <a:rPr lang="en-US" altLang="zh-CN" sz="2000" b="1" dirty="0">
                <a:solidFill>
                  <a:srgbClr val="CC0000"/>
                </a:solidFill>
              </a:rPr>
              <a:t>(Group)</a:t>
            </a:r>
            <a:r>
              <a:rPr lang="zh-CN" altLang="en-US" sz="2000" dirty="0" smtClean="0">
                <a:solidFill>
                  <a:schemeClr val="tx1">
                    <a:lumMod val="85000"/>
                    <a:lumOff val="15000"/>
                  </a:schemeClr>
                </a:solidFill>
              </a:rPr>
              <a:t>：故障</a:t>
            </a:r>
            <a:r>
              <a:rPr lang="zh-CN" altLang="en-US" sz="2000" dirty="0">
                <a:solidFill>
                  <a:schemeClr val="tx1">
                    <a:lumMod val="85000"/>
                    <a:lumOff val="15000"/>
                  </a:schemeClr>
                </a:solidFill>
              </a:rPr>
              <a:t>转移的最小</a:t>
            </a:r>
            <a:r>
              <a:rPr lang="zh-CN" altLang="en-US" sz="2000" dirty="0" smtClean="0">
                <a:solidFill>
                  <a:schemeClr val="tx1">
                    <a:lumMod val="85000"/>
                    <a:lumOff val="15000"/>
                  </a:schemeClr>
                </a:solidFill>
              </a:rPr>
              <a:t>单位。</a:t>
            </a:r>
            <a:endParaRPr lang="zh-CN" altLang="en-US" sz="2000" dirty="0">
              <a:solidFill>
                <a:schemeClr val="tx1">
                  <a:lumMod val="85000"/>
                  <a:lumOff val="15000"/>
                </a:schemeClr>
              </a:solidFill>
            </a:endParaRPr>
          </a:p>
        </p:txBody>
      </p:sp>
      <p:sp>
        <p:nvSpPr>
          <p:cNvPr id="21" name="文本占位符 20"/>
          <p:cNvSpPr>
            <a:spLocks noGrp="1"/>
          </p:cNvSpPr>
          <p:nvPr>
            <p:ph type="body" sz="quarter" idx="10"/>
          </p:nvPr>
        </p:nvSpPr>
        <p:spPr/>
        <p:txBody>
          <a:bodyPr/>
          <a:lstStyle/>
          <a:p>
            <a:r>
              <a:rPr lang="zh-CN" altLang="en-US" dirty="0" smtClean="0"/>
              <a:t>群集介绍</a:t>
            </a:r>
            <a:endParaRPr lang="zh-CN" altLang="en-US" dirty="0"/>
          </a:p>
        </p:txBody>
      </p:sp>
      <p:sp>
        <p:nvSpPr>
          <p:cNvPr id="22" name="文本占位符 21"/>
          <p:cNvSpPr>
            <a:spLocks noGrp="1"/>
          </p:cNvSpPr>
          <p:nvPr>
            <p:ph type="body" sz="quarter" idx="11"/>
          </p:nvPr>
        </p:nvSpPr>
        <p:spPr/>
        <p:txBody>
          <a:bodyPr/>
          <a:lstStyle/>
          <a:p>
            <a:r>
              <a:rPr lang="zh-CN" altLang="en-US" dirty="0" smtClean="0"/>
              <a:t>相关的名词解释</a:t>
            </a:r>
            <a:endParaRPr lang="zh-CN" altLang="en-US" dirty="0"/>
          </a:p>
        </p:txBody>
      </p:sp>
    </p:spTree>
    <p:extLst>
      <p:ext uri="{BB962C8B-B14F-4D97-AF65-F5344CB8AC3E}">
        <p14:creationId xmlns:p14="http://schemas.microsoft.com/office/powerpoint/2010/main" val="20368587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783609"/>
            <a:ext cx="6699875"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3" y="1834158"/>
            <a:ext cx="4581369" cy="506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9004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391" y="1770582"/>
            <a:ext cx="6066534"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601" y="1761049"/>
            <a:ext cx="4680520" cy="514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3646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512539"/>
            <a:ext cx="6768752" cy="572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50991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1617662"/>
            <a:ext cx="6965204" cy="543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320" y="1617662"/>
            <a:ext cx="5472321" cy="363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6069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25" y="1584548"/>
            <a:ext cx="4963071"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265" y="2088604"/>
            <a:ext cx="5266654"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264" y="3425444"/>
            <a:ext cx="4896545" cy="368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71609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25" y="1512540"/>
            <a:ext cx="480060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5475" y="2162059"/>
            <a:ext cx="481012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4713" y="3346102"/>
            <a:ext cx="477202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19986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33" y="1773952"/>
            <a:ext cx="6124310"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063" y="1773951"/>
            <a:ext cx="6156876"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2445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25" y="1584548"/>
            <a:ext cx="4764140" cy="3623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249" y="2160612"/>
            <a:ext cx="479107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961" y="3240732"/>
            <a:ext cx="47815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089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配置群集服务并加入第一个节点</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49" y="1800572"/>
            <a:ext cx="7919073"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072785" y="2088604"/>
            <a:ext cx="3744416" cy="1569660"/>
          </a:xfrm>
          <a:prstGeom prst="rect">
            <a:avLst/>
          </a:prstGeom>
          <a:noFill/>
        </p:spPr>
        <p:txBody>
          <a:bodyPr wrap="square" rtlCol="0">
            <a:spAutoFit/>
          </a:bodyPr>
          <a:lstStyle/>
          <a:p>
            <a:r>
              <a:rPr lang="zh-CN" altLang="en-US" dirty="0" smtClean="0"/>
              <a:t>至此群集服务已经配置完成，但是目前只有一个节点，下面将演示向群集中添加节点。</a:t>
            </a:r>
            <a:endParaRPr lang="zh-CN" altLang="en-US" dirty="0"/>
          </a:p>
        </p:txBody>
      </p:sp>
    </p:spTree>
    <p:extLst>
      <p:ext uri="{BB962C8B-B14F-4D97-AF65-F5344CB8AC3E}">
        <p14:creationId xmlns:p14="http://schemas.microsoft.com/office/powerpoint/2010/main" val="41513416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向群集中添加新节点</a:t>
            </a:r>
          </a:p>
        </p:txBody>
      </p:sp>
      <p:sp>
        <p:nvSpPr>
          <p:cNvPr id="5" name="标题 19"/>
          <p:cNvSpPr txBox="1">
            <a:spLocks/>
          </p:cNvSpPr>
          <p:nvPr/>
        </p:nvSpPr>
        <p:spPr>
          <a:xfrm>
            <a:off x="626919" y="1584548"/>
            <a:ext cx="12478314" cy="3960440"/>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FF0000"/>
                </a:solidFill>
              </a:rPr>
              <a:t>开启</a:t>
            </a:r>
            <a:r>
              <a:rPr lang="en-US" altLang="zh-CN" sz="1800" b="1" dirty="0" smtClean="0">
                <a:solidFill>
                  <a:srgbClr val="FF0000"/>
                </a:solidFill>
              </a:rPr>
              <a:t>Node02</a:t>
            </a:r>
            <a:r>
              <a:rPr lang="zh-CN" altLang="en-US" sz="1800" b="1" dirty="0" smtClean="0">
                <a:solidFill>
                  <a:srgbClr val="FF0000"/>
                </a:solidFill>
              </a:rPr>
              <a:t>，</a:t>
            </a:r>
            <a:r>
              <a:rPr lang="en-US" altLang="zh-CN" sz="1800" b="1" dirty="0" smtClean="0">
                <a:solidFill>
                  <a:srgbClr val="FF0000"/>
                </a:solidFill>
              </a:rPr>
              <a:t>Node01</a:t>
            </a:r>
            <a:r>
              <a:rPr lang="zh-CN" altLang="en-US" sz="1800" b="1" dirty="0" smtClean="0">
                <a:solidFill>
                  <a:srgbClr val="FF0000"/>
                </a:solidFill>
              </a:rPr>
              <a:t>保持运</a:t>
            </a:r>
            <a:endParaRPr lang="en-US" altLang="zh-CN" sz="1800" b="1" dirty="0" smtClean="0">
              <a:solidFill>
                <a:srgbClr val="FF0000"/>
              </a:solidFill>
            </a:endParaRPr>
          </a:p>
          <a:p>
            <a:pPr>
              <a:lnSpc>
                <a:spcPct val="175000"/>
              </a:lnSpc>
            </a:pPr>
            <a:r>
              <a:rPr lang="zh-CN" altLang="en-US" sz="1800" b="1" dirty="0" smtClean="0">
                <a:solidFill>
                  <a:srgbClr val="FF0000"/>
                </a:solidFill>
              </a:rPr>
              <a:t>行状态，否则无法加入到群集。</a:t>
            </a:r>
            <a:endParaRPr lang="en-US" altLang="zh-CN" sz="1800" b="1" dirty="0" smtClean="0">
              <a:solidFill>
                <a:srgbClr val="FF0000"/>
              </a:solidFill>
            </a:endParaRPr>
          </a:p>
          <a:p>
            <a:pPr>
              <a:lnSpc>
                <a:spcPct val="175000"/>
              </a:lnSpc>
            </a:pPr>
            <a:endParaRPr lang="en-US" altLang="zh-CN" sz="1800" dirty="0" smtClean="0">
              <a:solidFill>
                <a:schemeClr val="tx1">
                  <a:lumMod val="85000"/>
                  <a:lumOff val="15000"/>
                </a:schemeClr>
              </a:solidFill>
            </a:endParaRPr>
          </a:p>
          <a:p>
            <a:pPr>
              <a:lnSpc>
                <a:spcPct val="175000"/>
              </a:lnSpc>
            </a:pPr>
            <a:r>
              <a:rPr lang="zh-CN" altLang="en-US" sz="1800" dirty="0" smtClean="0">
                <a:solidFill>
                  <a:schemeClr val="tx1">
                    <a:lumMod val="85000"/>
                    <a:lumOff val="15000"/>
                  </a:schemeClr>
                </a:solidFill>
              </a:rPr>
              <a:t>参照</a:t>
            </a:r>
            <a:r>
              <a:rPr lang="en-US" altLang="zh-CN" sz="1800" dirty="0" smtClean="0">
                <a:solidFill>
                  <a:schemeClr val="tx1">
                    <a:lumMod val="85000"/>
                    <a:lumOff val="15000"/>
                  </a:schemeClr>
                </a:solidFill>
              </a:rPr>
              <a:t>Node01</a:t>
            </a:r>
            <a:r>
              <a:rPr lang="zh-CN" altLang="en-US" sz="1800" dirty="0" smtClean="0">
                <a:solidFill>
                  <a:schemeClr val="tx1">
                    <a:lumMod val="85000"/>
                    <a:lumOff val="15000"/>
                  </a:schemeClr>
                </a:solidFill>
              </a:rPr>
              <a:t>的心跳网卡设置，</a:t>
            </a:r>
            <a:endParaRPr lang="en-US" altLang="zh-CN" sz="1800" dirty="0" smtClean="0">
              <a:solidFill>
                <a:schemeClr val="tx1">
                  <a:lumMod val="85000"/>
                  <a:lumOff val="15000"/>
                </a:schemeClr>
              </a:solidFill>
            </a:endParaRPr>
          </a:p>
          <a:p>
            <a:pPr>
              <a:lnSpc>
                <a:spcPct val="175000"/>
              </a:lnSpc>
            </a:pPr>
            <a:r>
              <a:rPr lang="zh-CN" altLang="en-US" sz="1800" dirty="0" smtClean="0">
                <a:solidFill>
                  <a:schemeClr val="tx1">
                    <a:lumMod val="85000"/>
                    <a:lumOff val="15000"/>
                  </a:schemeClr>
                </a:solidFill>
              </a:rPr>
              <a:t>配置</a:t>
            </a:r>
            <a:r>
              <a:rPr lang="en-US" altLang="zh-CN" sz="1800" dirty="0" smtClean="0">
                <a:solidFill>
                  <a:schemeClr val="tx1">
                    <a:lumMod val="85000"/>
                    <a:lumOff val="15000"/>
                  </a:schemeClr>
                </a:solidFill>
              </a:rPr>
              <a:t>Node02</a:t>
            </a:r>
            <a:r>
              <a:rPr lang="zh-CN" altLang="en-US" sz="1800" dirty="0" smtClean="0">
                <a:solidFill>
                  <a:schemeClr val="tx1">
                    <a:lumMod val="85000"/>
                    <a:lumOff val="15000"/>
                  </a:schemeClr>
                </a:solidFill>
              </a:rPr>
              <a:t>的心跳网卡</a:t>
            </a:r>
            <a:endParaRPr lang="en-US" altLang="zh-CN" sz="1800" dirty="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Node02</a:t>
            </a:r>
            <a:r>
              <a:rPr lang="zh-CN" altLang="en-US" sz="1800" dirty="0" smtClean="0">
                <a:solidFill>
                  <a:schemeClr val="tx1">
                    <a:lumMod val="85000"/>
                    <a:lumOff val="15000"/>
                  </a:schemeClr>
                </a:solidFill>
              </a:rPr>
              <a:t>的心跳网卡</a:t>
            </a:r>
            <a:r>
              <a:rPr lang="zh-CN" altLang="en-US" sz="1800" dirty="0">
                <a:solidFill>
                  <a:schemeClr val="tx1">
                    <a:lumMod val="85000"/>
                    <a:lumOff val="15000"/>
                  </a:schemeClr>
                </a:solidFill>
              </a:rPr>
              <a:t>参数</a:t>
            </a:r>
            <a:r>
              <a:rPr lang="zh-CN" altLang="en-US"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lnSpc>
                <a:spcPct val="175000"/>
              </a:lnSpc>
            </a:pPr>
            <a:r>
              <a:rPr lang="zh-CN" altLang="en-US" sz="1800" dirty="0" smtClean="0">
                <a:solidFill>
                  <a:schemeClr val="tx1">
                    <a:lumMod val="85000"/>
                    <a:lumOff val="15000"/>
                  </a:schemeClr>
                </a:solidFill>
              </a:rPr>
              <a:t>网卡名</a:t>
            </a:r>
            <a:r>
              <a:rPr lang="en-US" altLang="zh-CN" sz="1800" dirty="0" smtClean="0">
                <a:solidFill>
                  <a:schemeClr val="tx1">
                    <a:lumMod val="85000"/>
                    <a:lumOff val="15000"/>
                  </a:schemeClr>
                </a:solidFill>
              </a:rPr>
              <a:t>=Heartbeat</a:t>
            </a:r>
            <a:r>
              <a:rPr lang="zh-CN" altLang="en-US"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IP=10.2.32.102/23</a:t>
            </a:r>
          </a:p>
          <a:p>
            <a:pPr>
              <a:lnSpc>
                <a:spcPct val="175000"/>
              </a:lnSpc>
            </a:pPr>
            <a:r>
              <a:rPr lang="en-US" altLang="zh-CN" sz="1800" b="1" dirty="0" smtClean="0">
                <a:solidFill>
                  <a:srgbClr val="FF0000"/>
                </a:solidFill>
              </a:rPr>
              <a:t/>
            </a:r>
            <a:br>
              <a:rPr lang="en-US" altLang="zh-CN" sz="1800" b="1" dirty="0" smtClean="0">
                <a:solidFill>
                  <a:srgbClr val="FF0000"/>
                </a:solidFill>
              </a:rPr>
            </a:br>
            <a:endParaRPr lang="zh-CN" altLang="en-US" sz="1800" b="1" dirty="0">
              <a:solidFill>
                <a:srgbClr val="FF0000"/>
              </a:solidFill>
            </a:endParaRPr>
          </a:p>
        </p:txBody>
      </p:sp>
      <p:pic>
        <p:nvPicPr>
          <p:cNvPr id="3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092" y="1080492"/>
            <a:ext cx="7171997"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564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440532"/>
            <a:ext cx="12478314" cy="5921260"/>
          </a:xfrm>
        </p:spPr>
        <p:txBody>
          <a:bodyPr/>
          <a:lstStyle/>
          <a:p>
            <a:pPr>
              <a:lnSpc>
                <a:spcPct val="200000"/>
              </a:lnSpc>
            </a:pPr>
            <a:r>
              <a:rPr lang="zh-CN" altLang="en-US" sz="2000" b="1" dirty="0" smtClean="0">
                <a:solidFill>
                  <a:srgbClr val="CC0000"/>
                </a:solidFill>
              </a:rPr>
              <a:t>故障转移</a:t>
            </a:r>
            <a:r>
              <a:rPr lang="en-US" altLang="zh-CN" sz="2000" b="1" dirty="0" smtClean="0">
                <a:solidFill>
                  <a:srgbClr val="CC0000"/>
                </a:solidFill>
              </a:rPr>
              <a:t>(Failover) </a:t>
            </a:r>
            <a:r>
              <a:rPr lang="zh-CN" altLang="en-US" sz="2000" dirty="0" smtClean="0">
                <a:solidFill>
                  <a:schemeClr val="tx1">
                    <a:lumMod val="85000"/>
                    <a:lumOff val="15000"/>
                  </a:schemeClr>
                </a:solidFill>
              </a:rPr>
              <a:t>：应用从宕机的节点切换到正常联机的节点。</a:t>
            </a:r>
            <a:r>
              <a:rPr lang="en-US" altLang="zh-CN" sz="2000" dirty="0" smtClean="0">
                <a:solidFill>
                  <a:schemeClr val="tx1">
                    <a:lumMod val="85000"/>
                    <a:lumOff val="15000"/>
                  </a:schemeClr>
                </a:solidFill>
              </a:rPr>
              <a:t/>
            </a:r>
            <a:br>
              <a:rPr lang="en-US" altLang="zh-CN" sz="2000" dirty="0" smtClean="0">
                <a:solidFill>
                  <a:schemeClr val="tx1">
                    <a:lumMod val="85000"/>
                    <a:lumOff val="15000"/>
                  </a:schemeClr>
                </a:solidFill>
              </a:rPr>
            </a:br>
            <a:r>
              <a:rPr lang="zh-CN" altLang="en-US" sz="2000" b="1" dirty="0" smtClean="0">
                <a:solidFill>
                  <a:srgbClr val="CC0000"/>
                </a:solidFill>
              </a:rPr>
              <a:t>故障恢复</a:t>
            </a:r>
            <a:r>
              <a:rPr lang="zh-CN" altLang="en-US" sz="2000" dirty="0" smtClean="0">
                <a:solidFill>
                  <a:schemeClr val="tx1">
                    <a:lumMod val="85000"/>
                    <a:lumOff val="15000"/>
                  </a:schemeClr>
                </a:solidFill>
              </a:rPr>
              <a:t>：</a:t>
            </a:r>
            <a:r>
              <a:rPr lang="zh-CN" altLang="en-US" sz="2000" dirty="0">
                <a:solidFill>
                  <a:schemeClr val="tx1">
                    <a:lumMod val="85000"/>
                    <a:lumOff val="15000"/>
                  </a:schemeClr>
                </a:solidFill>
              </a:rPr>
              <a:t>某节点从宕机状态转为联机状态后，仍然继续宕机前的工作，为其他节点分流</a:t>
            </a:r>
            <a:r>
              <a:rPr lang="zh-CN" altLang="en-US" sz="2000" dirty="0" smtClean="0">
                <a:solidFill>
                  <a:schemeClr val="tx1">
                    <a:lumMod val="85000"/>
                    <a:lumOff val="15000"/>
                  </a:schemeClr>
                </a:solidFill>
              </a:rPr>
              <a:t>。</a:t>
            </a:r>
            <a:r>
              <a:rPr lang="en-US" altLang="zh-CN" sz="2000" dirty="0" smtClean="0">
                <a:solidFill>
                  <a:schemeClr val="tx1">
                    <a:lumMod val="85000"/>
                    <a:lumOff val="15000"/>
                  </a:schemeClr>
                </a:solidFill>
              </a:rPr>
              <a:t/>
            </a:r>
            <a:br>
              <a:rPr lang="en-US" altLang="zh-CN" sz="2000" dirty="0" smtClean="0">
                <a:solidFill>
                  <a:schemeClr val="tx1">
                    <a:lumMod val="85000"/>
                    <a:lumOff val="15000"/>
                  </a:schemeClr>
                </a:solidFill>
              </a:rPr>
            </a:br>
            <a:r>
              <a:rPr lang="zh-CN" altLang="en-US" sz="2000" b="1" dirty="0" smtClean="0">
                <a:solidFill>
                  <a:srgbClr val="CC0000"/>
                </a:solidFill>
              </a:rPr>
              <a:t>域</a:t>
            </a:r>
            <a:r>
              <a:rPr lang="en-US" altLang="zh-CN" sz="2000" b="1" dirty="0">
                <a:solidFill>
                  <a:srgbClr val="CC0000"/>
                </a:solidFill>
              </a:rPr>
              <a:t>(</a:t>
            </a:r>
            <a:r>
              <a:rPr lang="en-US" altLang="zh-CN" sz="2000" b="1" dirty="0" smtClean="0">
                <a:solidFill>
                  <a:srgbClr val="CC0000"/>
                </a:solidFill>
              </a:rPr>
              <a:t>Domain</a:t>
            </a:r>
            <a:r>
              <a:rPr lang="en-US" altLang="zh-CN" sz="2000" b="1" dirty="0">
                <a:solidFill>
                  <a:srgbClr val="CC0000"/>
                </a:solidFill>
              </a:rPr>
              <a:t>)</a:t>
            </a:r>
            <a:r>
              <a:rPr lang="zh-CN" altLang="en-US" sz="1800" dirty="0">
                <a:solidFill>
                  <a:schemeClr val="tx1">
                    <a:lumMod val="85000"/>
                    <a:lumOff val="15000"/>
                  </a:schemeClr>
                </a:solidFill>
              </a:rPr>
              <a:t>：是</a:t>
            </a:r>
            <a:r>
              <a:rPr lang="en-US" altLang="zh-CN" sz="1800" dirty="0">
                <a:solidFill>
                  <a:schemeClr val="tx1">
                    <a:lumMod val="85000"/>
                    <a:lumOff val="15000"/>
                  </a:schemeClr>
                </a:solidFill>
              </a:rPr>
              <a:t>Windows</a:t>
            </a:r>
            <a:r>
              <a:rPr lang="zh-CN" altLang="en-US" sz="1800" dirty="0">
                <a:solidFill>
                  <a:schemeClr val="tx1">
                    <a:lumMod val="85000"/>
                    <a:lumOff val="15000"/>
                  </a:schemeClr>
                </a:solidFill>
              </a:rPr>
              <a:t>网络中独立运行的单位，域之间相互访问则需要建立信任关系（即</a:t>
            </a:r>
            <a:r>
              <a:rPr lang="en-US" altLang="zh-CN" sz="1800" dirty="0">
                <a:solidFill>
                  <a:schemeClr val="tx1">
                    <a:lumMod val="85000"/>
                    <a:lumOff val="15000"/>
                  </a:schemeClr>
                </a:solidFill>
              </a:rPr>
              <a:t>Trust Relation</a:t>
            </a:r>
            <a:r>
              <a:rPr lang="zh-CN" altLang="en-US" sz="1800" dirty="0">
                <a:solidFill>
                  <a:schemeClr val="tx1">
                    <a:lumMod val="85000"/>
                    <a:lumOff val="15000"/>
                  </a:schemeClr>
                </a:solidFill>
              </a:rPr>
              <a:t>）。信任关系是连接在域与域之间的桥梁。</a:t>
            </a:r>
            <a:br>
              <a:rPr lang="zh-CN" altLang="en-US" sz="1800" dirty="0">
                <a:solidFill>
                  <a:schemeClr val="tx1">
                    <a:lumMod val="85000"/>
                    <a:lumOff val="15000"/>
                  </a:schemeClr>
                </a:solidFill>
              </a:rPr>
            </a:br>
            <a:r>
              <a:rPr lang="zh-CN" altLang="en-US" sz="2000" b="1" dirty="0">
                <a:solidFill>
                  <a:srgbClr val="CC0000"/>
                </a:solidFill>
              </a:rPr>
              <a:t>域控制器</a:t>
            </a:r>
            <a:r>
              <a:rPr lang="en-US" altLang="zh-CN" sz="2000" b="1" dirty="0">
                <a:solidFill>
                  <a:srgbClr val="CC0000"/>
                </a:solidFill>
              </a:rPr>
              <a:t>(Domain Controller)</a:t>
            </a:r>
            <a:r>
              <a:rPr lang="zh-CN" altLang="en-US" sz="2000" b="1" dirty="0">
                <a:solidFill>
                  <a:srgbClr val="CC0000"/>
                </a:solidFill>
              </a:rPr>
              <a:t>：</a:t>
            </a:r>
            <a:r>
              <a:rPr lang="zh-CN" altLang="en-US" sz="1800" dirty="0">
                <a:solidFill>
                  <a:schemeClr val="tx1">
                    <a:lumMod val="85000"/>
                    <a:lumOff val="15000"/>
                  </a:schemeClr>
                </a:solidFill>
              </a:rPr>
              <a:t>简称</a:t>
            </a:r>
            <a:r>
              <a:rPr lang="en-US" altLang="zh-CN" sz="1800" dirty="0">
                <a:solidFill>
                  <a:schemeClr val="tx1">
                    <a:lumMod val="85000"/>
                    <a:lumOff val="15000"/>
                  </a:schemeClr>
                </a:solidFill>
              </a:rPr>
              <a:t>DC</a:t>
            </a:r>
            <a:r>
              <a:rPr lang="zh-CN" altLang="en-US" sz="1800" dirty="0">
                <a:solidFill>
                  <a:schemeClr val="tx1">
                    <a:lumMod val="85000"/>
                    <a:lumOff val="15000"/>
                  </a:schemeClr>
                </a:solidFill>
              </a:rPr>
              <a:t>，在“域”模式下，至少有一台服务器负责每一台联入网络的电脑和用户的验证工作。域控制器中包含了由这个域的账户、密码、属于这个域的计算机等信息构成的数据库。</a:t>
            </a:r>
            <a:br>
              <a:rPr lang="zh-CN" altLang="en-US" sz="1800" dirty="0">
                <a:solidFill>
                  <a:schemeClr val="tx1">
                    <a:lumMod val="85000"/>
                    <a:lumOff val="15000"/>
                  </a:schemeClr>
                </a:solidFill>
              </a:rPr>
            </a:br>
            <a:r>
              <a:rPr lang="zh-CN" altLang="en-US" sz="2000" b="1" dirty="0" smtClean="0">
                <a:solidFill>
                  <a:srgbClr val="CC0000"/>
                </a:solidFill>
              </a:rPr>
              <a:t>心跳线（</a:t>
            </a:r>
            <a:r>
              <a:rPr lang="en-US" altLang="zh-CN" sz="2000" b="1" dirty="0" smtClean="0">
                <a:solidFill>
                  <a:srgbClr val="CC0000"/>
                </a:solidFill>
              </a:rPr>
              <a:t>Heartbeat</a:t>
            </a:r>
            <a:r>
              <a:rPr lang="zh-CN" altLang="en-US" sz="2000" b="1" dirty="0" smtClean="0">
                <a:solidFill>
                  <a:srgbClr val="CC0000"/>
                </a:solidFill>
              </a:rPr>
              <a:t>）：</a:t>
            </a:r>
            <a:r>
              <a:rPr lang="zh-CN" altLang="en-US" sz="1800" dirty="0">
                <a:solidFill>
                  <a:schemeClr val="tx1">
                    <a:lumMod val="85000"/>
                    <a:lumOff val="15000"/>
                  </a:schemeClr>
                </a:solidFill>
              </a:rPr>
              <a:t>主要用于主从服务器之间，是连接工作机与备份机的网线</a:t>
            </a:r>
            <a:r>
              <a:rPr lang="zh-CN" altLang="en-US" sz="1800" dirty="0" smtClean="0">
                <a:solidFill>
                  <a:schemeClr val="tx1">
                    <a:lumMod val="85000"/>
                    <a:lumOff val="15000"/>
                  </a:schemeClr>
                </a:solidFill>
              </a:rPr>
              <a:t>，通过</a:t>
            </a:r>
            <a:r>
              <a:rPr lang="zh-CN" altLang="en-US" sz="1800" dirty="0">
                <a:solidFill>
                  <a:schemeClr val="tx1">
                    <a:lumMod val="85000"/>
                    <a:lumOff val="15000"/>
                  </a:schemeClr>
                </a:solidFill>
              </a:rPr>
              <a:t>软件的方式监视工作机，备份机一旦发现工作机由于某种原因停止服务，则立即投入使用，以保证网络的畅通和服务的正常运行。</a:t>
            </a:r>
            <a:br>
              <a:rPr lang="zh-CN" altLang="en-US" sz="1800" dirty="0">
                <a:solidFill>
                  <a:schemeClr val="tx1">
                    <a:lumMod val="85000"/>
                    <a:lumOff val="15000"/>
                  </a:schemeClr>
                </a:solidFill>
              </a:rPr>
            </a:br>
            <a:r>
              <a:rPr lang="zh-CN" altLang="en-US" sz="2000" b="1" dirty="0" smtClean="0">
                <a:solidFill>
                  <a:srgbClr val="CC0000"/>
                </a:solidFill>
              </a:rPr>
              <a:t>总线</a:t>
            </a:r>
            <a:r>
              <a:rPr lang="en-US" altLang="zh-CN" sz="2000" b="1" dirty="0" smtClean="0">
                <a:solidFill>
                  <a:srgbClr val="CC0000"/>
                </a:solidFill>
              </a:rPr>
              <a:t>(Bus)</a:t>
            </a:r>
            <a:r>
              <a:rPr lang="zh-CN" altLang="en-US" sz="1800" b="1" dirty="0" smtClean="0">
                <a:solidFill>
                  <a:srgbClr val="CC0000"/>
                </a:solidFill>
              </a:rPr>
              <a:t>：</a:t>
            </a:r>
            <a:r>
              <a:rPr lang="zh-CN" altLang="en-US" sz="1800" dirty="0" smtClean="0">
                <a:solidFill>
                  <a:schemeClr val="tx1">
                    <a:lumMod val="85000"/>
                    <a:lumOff val="15000"/>
                  </a:schemeClr>
                </a:solidFill>
              </a:rPr>
              <a:t>是计算机</a:t>
            </a:r>
            <a:r>
              <a:rPr lang="zh-CN" altLang="en-US" sz="1800" dirty="0">
                <a:solidFill>
                  <a:schemeClr val="tx1">
                    <a:lumMod val="85000"/>
                    <a:lumOff val="15000"/>
                  </a:schemeClr>
                </a:solidFill>
              </a:rPr>
              <a:t>各种功能部件之间传送信息的公共通信干线，它是由导线组成的传输线束， 按照计算机所传输的信息种类，计算机的总线可以划分为数据总线、地址总线和控制总线，分别用来传输数据、数据地址和控制信号。</a:t>
            </a:r>
          </a:p>
        </p:txBody>
      </p:sp>
      <p:sp>
        <p:nvSpPr>
          <p:cNvPr id="21" name="文本占位符 20"/>
          <p:cNvSpPr>
            <a:spLocks noGrp="1"/>
          </p:cNvSpPr>
          <p:nvPr>
            <p:ph type="body" sz="quarter" idx="10"/>
          </p:nvPr>
        </p:nvSpPr>
        <p:spPr/>
        <p:txBody>
          <a:bodyPr/>
          <a:lstStyle/>
          <a:p>
            <a:r>
              <a:rPr lang="zh-CN" altLang="en-US" dirty="0" smtClean="0"/>
              <a:t>群集介绍</a:t>
            </a:r>
            <a:endParaRPr lang="zh-CN" altLang="en-US" dirty="0"/>
          </a:p>
        </p:txBody>
      </p:sp>
      <p:sp>
        <p:nvSpPr>
          <p:cNvPr id="22" name="文本占位符 21"/>
          <p:cNvSpPr>
            <a:spLocks noGrp="1"/>
          </p:cNvSpPr>
          <p:nvPr>
            <p:ph type="body" sz="quarter" idx="11"/>
          </p:nvPr>
        </p:nvSpPr>
        <p:spPr/>
        <p:txBody>
          <a:bodyPr/>
          <a:lstStyle/>
          <a:p>
            <a:r>
              <a:rPr lang="zh-CN" altLang="en-US" dirty="0" smtClean="0"/>
              <a:t>相关的名词解释</a:t>
            </a:r>
            <a:endParaRPr lang="zh-CN" altLang="en-US" dirty="0"/>
          </a:p>
        </p:txBody>
      </p:sp>
    </p:spTree>
    <p:extLst>
      <p:ext uri="{BB962C8B-B14F-4D97-AF65-F5344CB8AC3E}">
        <p14:creationId xmlns:p14="http://schemas.microsoft.com/office/powerpoint/2010/main" val="16389145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向群集中添加新节点</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1617662"/>
            <a:ext cx="6965204" cy="543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49" y="1617662"/>
            <a:ext cx="5559444" cy="378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1865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向群集中添加新节点</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25" y="1728564"/>
            <a:ext cx="5305317"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304" y="1296516"/>
            <a:ext cx="5428979" cy="4071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697" y="3409580"/>
            <a:ext cx="4968999" cy="375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61026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向群集中添加新节点</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24" y="1584548"/>
            <a:ext cx="5157289"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41" y="2376636"/>
            <a:ext cx="5050308" cy="384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697" y="3384772"/>
            <a:ext cx="5181150" cy="388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6069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向群集中添加新节点</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16" y="1656556"/>
            <a:ext cx="5143753"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999" y="2304628"/>
            <a:ext cx="5133547"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538" y="3600772"/>
            <a:ext cx="4675417" cy="351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8696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a:t>向群集中添加新节点</a:t>
            </a:r>
          </a:p>
        </p:txBody>
      </p:sp>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33" y="1944588"/>
            <a:ext cx="4176464" cy="3161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892" y="1944588"/>
            <a:ext cx="6136093" cy="385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标题 19"/>
          <p:cNvSpPr txBox="1">
            <a:spLocks/>
          </p:cNvSpPr>
          <p:nvPr/>
        </p:nvSpPr>
        <p:spPr>
          <a:xfrm>
            <a:off x="503833" y="5977036"/>
            <a:ext cx="12478314" cy="1080120"/>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b="1" dirty="0" smtClean="0">
                <a:solidFill>
                  <a:srgbClr val="445FE8"/>
                </a:solidFill>
              </a:rPr>
              <a:t>至此，</a:t>
            </a:r>
            <a:r>
              <a:rPr lang="en-US" altLang="zh-CN" sz="1800" b="1" dirty="0" smtClean="0">
                <a:solidFill>
                  <a:srgbClr val="445FE8"/>
                </a:solidFill>
              </a:rPr>
              <a:t>Node02</a:t>
            </a:r>
            <a:r>
              <a:rPr lang="zh-CN" altLang="en-US" sz="1800" b="1" dirty="0" smtClean="0">
                <a:solidFill>
                  <a:srgbClr val="445FE8"/>
                </a:solidFill>
              </a:rPr>
              <a:t>已成功加入到群集</a:t>
            </a:r>
            <a:r>
              <a:rPr lang="en-US" altLang="zh-CN" sz="1800" b="1" dirty="0" smtClean="0">
                <a:solidFill>
                  <a:srgbClr val="445FE8"/>
                </a:solidFill>
              </a:rPr>
              <a:t>cluster</a:t>
            </a:r>
            <a:r>
              <a:rPr lang="zh-CN" altLang="en-US" sz="1800" b="1" dirty="0" smtClean="0">
                <a:solidFill>
                  <a:srgbClr val="445FE8"/>
                </a:solidFill>
              </a:rPr>
              <a:t>中，目前群集中已经包含两个节点。</a:t>
            </a:r>
            <a:endParaRPr lang="zh-CN" altLang="en-US" sz="1800" b="1" dirty="0">
              <a:solidFill>
                <a:srgbClr val="445FE8"/>
              </a:solidFill>
            </a:endParaRPr>
          </a:p>
        </p:txBody>
      </p:sp>
    </p:spTree>
    <p:extLst>
      <p:ext uri="{BB962C8B-B14F-4D97-AF65-F5344CB8AC3E}">
        <p14:creationId xmlns:p14="http://schemas.microsoft.com/office/powerpoint/2010/main" val="36567339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群集服务搭建及配置</a:t>
            </a:r>
          </a:p>
        </p:txBody>
      </p:sp>
      <p:sp>
        <p:nvSpPr>
          <p:cNvPr id="22" name="文本占位符 21"/>
          <p:cNvSpPr>
            <a:spLocks noGrp="1"/>
          </p:cNvSpPr>
          <p:nvPr>
            <p:ph type="body" sz="quarter" idx="11"/>
          </p:nvPr>
        </p:nvSpPr>
        <p:spPr/>
        <p:txBody>
          <a:bodyPr/>
          <a:lstStyle/>
          <a:p>
            <a:r>
              <a:rPr lang="zh-CN" altLang="en-US" dirty="0" smtClean="0"/>
              <a:t>群集测试</a:t>
            </a:r>
            <a:endParaRPr lang="zh-CN" altLang="en-US" dirty="0"/>
          </a:p>
        </p:txBody>
      </p:sp>
      <p:sp>
        <p:nvSpPr>
          <p:cNvPr id="9" name="标题 19"/>
          <p:cNvSpPr txBox="1">
            <a:spLocks/>
          </p:cNvSpPr>
          <p:nvPr/>
        </p:nvSpPr>
        <p:spPr>
          <a:xfrm>
            <a:off x="503833" y="1728564"/>
            <a:ext cx="12478314" cy="532859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chemeClr val="tx1">
                    <a:lumMod val="85000"/>
                    <a:lumOff val="15000"/>
                  </a:schemeClr>
                </a:solidFill>
              </a:rPr>
              <a:t>简单的测试方法，查看资源是否进行了转移。</a:t>
            </a:r>
            <a:endParaRPr lang="en-US" altLang="zh-CN" sz="1800" dirty="0" smtClean="0">
              <a:solidFill>
                <a:schemeClr val="tx1">
                  <a:lumMod val="85000"/>
                  <a:lumOff val="15000"/>
                </a:schemeClr>
              </a:solidFill>
            </a:endParaRPr>
          </a:p>
          <a:p>
            <a:pPr>
              <a:lnSpc>
                <a:spcPct val="175000"/>
              </a:lnSpc>
            </a:pPr>
            <a:r>
              <a:rPr lang="zh-CN" altLang="en-US" sz="1800" dirty="0">
                <a:solidFill>
                  <a:schemeClr val="tx1">
                    <a:lumMod val="85000"/>
                    <a:lumOff val="15000"/>
                  </a:schemeClr>
                </a:solidFill>
              </a:rPr>
              <a:t>方法</a:t>
            </a:r>
            <a:r>
              <a:rPr lang="en-US" altLang="zh-CN" sz="1800" dirty="0" smtClean="0">
                <a:solidFill>
                  <a:schemeClr val="tx1">
                    <a:lumMod val="85000"/>
                    <a:lumOff val="15000"/>
                  </a:schemeClr>
                </a:solidFill>
              </a:rPr>
              <a:t>1</a:t>
            </a:r>
            <a:r>
              <a:rPr lang="zh-CN" altLang="en-US" sz="1800" dirty="0" smtClean="0">
                <a:solidFill>
                  <a:schemeClr val="tx1">
                    <a:lumMod val="85000"/>
                    <a:lumOff val="15000"/>
                  </a:schemeClr>
                </a:solidFill>
              </a:rPr>
              <a:t>、手动移动资源</a:t>
            </a:r>
            <a:endParaRPr lang="en-US" altLang="zh-CN" sz="1800" dirty="0" smtClean="0">
              <a:solidFill>
                <a:schemeClr val="tx1">
                  <a:lumMod val="85000"/>
                  <a:lumOff val="15000"/>
                </a:schemeClr>
              </a:solidFill>
            </a:endParaRPr>
          </a:p>
          <a:p>
            <a:pPr>
              <a:lnSpc>
                <a:spcPct val="175000"/>
              </a:lnSpc>
            </a:pPr>
            <a:r>
              <a:rPr lang="zh-CN" altLang="en-US" sz="1800" dirty="0" smtClean="0">
                <a:solidFill>
                  <a:schemeClr val="tx1">
                    <a:lumMod val="85000"/>
                    <a:lumOff val="15000"/>
                  </a:schemeClr>
                </a:solidFill>
              </a:rPr>
              <a:t>方法</a:t>
            </a:r>
            <a:r>
              <a:rPr lang="en-US" altLang="zh-CN" sz="1800" dirty="0" smtClean="0">
                <a:solidFill>
                  <a:schemeClr val="tx1">
                    <a:lumMod val="85000"/>
                    <a:lumOff val="15000"/>
                  </a:schemeClr>
                </a:solidFill>
              </a:rPr>
              <a:t>2</a:t>
            </a:r>
            <a:r>
              <a:rPr lang="zh-CN" altLang="en-US" sz="1800" dirty="0" smtClean="0">
                <a:solidFill>
                  <a:schemeClr val="tx1">
                    <a:lumMod val="85000"/>
                    <a:lumOff val="15000"/>
                  </a:schemeClr>
                </a:solidFill>
              </a:rPr>
              <a:t>、发送“初始故障”指令；</a:t>
            </a:r>
            <a:endParaRPr lang="en-US" altLang="zh-CN" sz="1800" dirty="0" smtClean="0">
              <a:solidFill>
                <a:schemeClr val="tx1">
                  <a:lumMod val="85000"/>
                  <a:lumOff val="15000"/>
                </a:schemeClr>
              </a:solidFill>
            </a:endParaRPr>
          </a:p>
          <a:p>
            <a:pPr>
              <a:lnSpc>
                <a:spcPct val="175000"/>
              </a:lnSpc>
            </a:pPr>
            <a:r>
              <a:rPr lang="zh-CN" altLang="en-US" sz="1800" dirty="0" smtClean="0">
                <a:solidFill>
                  <a:schemeClr val="tx1">
                    <a:lumMod val="85000"/>
                    <a:lumOff val="15000"/>
                  </a:schemeClr>
                </a:solidFill>
              </a:rPr>
              <a:t>方法</a:t>
            </a:r>
            <a:r>
              <a:rPr lang="en-US" altLang="zh-CN" sz="1800" dirty="0" smtClean="0">
                <a:solidFill>
                  <a:schemeClr val="tx1">
                    <a:lumMod val="85000"/>
                    <a:lumOff val="15000"/>
                  </a:schemeClr>
                </a:solidFill>
              </a:rPr>
              <a:t>3</a:t>
            </a:r>
            <a:r>
              <a:rPr lang="zh-CN" altLang="en-US" sz="1800" dirty="0" smtClean="0">
                <a:solidFill>
                  <a:schemeClr val="tx1">
                    <a:lumMod val="85000"/>
                    <a:lumOff val="15000"/>
                  </a:schemeClr>
                </a:solidFill>
              </a:rPr>
              <a:t>、停止其中一个节点的“群集服务”</a:t>
            </a:r>
            <a:endParaRPr lang="zh-CN" altLang="en-US" sz="1800" dirty="0">
              <a:solidFill>
                <a:schemeClr val="tx1">
                  <a:lumMod val="85000"/>
                  <a:lumOff val="15000"/>
                </a:schemeClr>
              </a:solidFill>
            </a:endParaRP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241" y="4199093"/>
            <a:ext cx="5184576" cy="2498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33" y="4392860"/>
            <a:ext cx="3561123"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461" y="2016596"/>
            <a:ext cx="3866775" cy="467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0820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435488" y="3374286"/>
            <a:ext cx="4517617"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在群集中添加资源</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7435488" y="3858607"/>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在节点服务器中安装</a:t>
            </a:r>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rPr>
              <a:t>IIS</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393561" y="2160612"/>
            <a:ext cx="5495648" cy="1099284"/>
            <a:chOff x="7393561" y="2484942"/>
            <a:chExt cx="5495648" cy="1099284"/>
          </a:xfrm>
        </p:grpSpPr>
        <p:sp>
          <p:nvSpPr>
            <p:cNvPr id="23" name="TextBox 22"/>
            <p:cNvSpPr txBox="1"/>
            <p:nvPr/>
          </p:nvSpPr>
          <p:spPr>
            <a:xfrm>
              <a:off x="7393561" y="2876340"/>
              <a:ext cx="5495648" cy="707886"/>
            </a:xfrm>
            <a:prstGeom prst="rect">
              <a:avLst/>
            </a:prstGeom>
            <a:noFill/>
          </p:spPr>
          <p:txBody>
            <a:bodyPr wrap="square" rtlCol="0">
              <a:spAutoFit/>
            </a:bodyPr>
            <a:lstStyle/>
            <a:p>
              <a:r>
                <a:rPr lang="zh-CN" altLang="en-US" sz="4000" dirty="0" smtClean="0">
                  <a:solidFill>
                    <a:srgbClr val="E74E09"/>
                  </a:solidFill>
                  <a:latin typeface="思源黑体 CN Bold" pitchFamily="34" charset="-122"/>
                  <a:ea typeface="思源黑体 CN Bold" pitchFamily="34" charset="-122"/>
                </a:rPr>
                <a:t>在群集中部署应用程序</a:t>
              </a:r>
              <a:endParaRPr lang="zh-CN" altLang="en-US" sz="4000" dirty="0">
                <a:solidFill>
                  <a:srgbClr val="E74E09"/>
                </a:solidFill>
                <a:latin typeface="思源黑体 CN Bold" pitchFamily="34" charset="-122"/>
                <a:ea typeface="思源黑体 CN Bold" pitchFamily="34" charset="-122"/>
              </a:endParaRPr>
            </a:p>
          </p:txBody>
        </p:sp>
        <p:sp>
          <p:nvSpPr>
            <p:cNvPr id="42" name="TextBox 41"/>
            <p:cNvSpPr txBox="1"/>
            <p:nvPr/>
          </p:nvSpPr>
          <p:spPr>
            <a:xfrm>
              <a:off x="7435488" y="2484942"/>
              <a:ext cx="2292893" cy="830997"/>
            </a:xfrm>
            <a:prstGeom prst="rect">
              <a:avLst/>
            </a:prstGeom>
            <a:noFill/>
          </p:spPr>
          <p:txBody>
            <a:bodyPr wrap="square" rtlCol="0">
              <a:spAutoFit/>
            </a:bodyPr>
            <a:lstStyle/>
            <a:p>
              <a:r>
                <a:rPr lang="en-US" altLang="zh-CN" b="1" spc="-150" dirty="0" smtClean="0">
                  <a:solidFill>
                    <a:srgbClr val="FE6934"/>
                  </a:solidFill>
                  <a:latin typeface="思源黑体 CN Bold" pitchFamily="34" charset="-122"/>
                  <a:ea typeface="思源黑体 CN Bold" pitchFamily="34" charset="-122"/>
                </a:rPr>
                <a:t>TITLE</a:t>
              </a:r>
            </a:p>
            <a:p>
              <a:endParaRPr lang="zh-CN" altLang="en-US" b="1" spc="-150" dirty="0" smtClean="0">
                <a:solidFill>
                  <a:srgbClr val="FE6934"/>
                </a:solidFill>
                <a:latin typeface="思源黑体 CN Bold" pitchFamily="34" charset="-122"/>
                <a:ea typeface="思源黑体 CN Bold" pitchFamily="34" charset="-122"/>
              </a:endParaRPr>
            </a:p>
          </p:txBody>
        </p:sp>
      </p:grpSp>
      <p:grpSp>
        <p:nvGrpSpPr>
          <p:cNvPr id="5" name="组合 4"/>
          <p:cNvGrpSpPr/>
          <p:nvPr/>
        </p:nvGrpSpPr>
        <p:grpSpPr>
          <a:xfrm>
            <a:off x="4186853" y="2154519"/>
            <a:ext cx="2168184" cy="2231572"/>
            <a:chOff x="4392265" y="2154519"/>
            <a:chExt cx="2168184" cy="2231572"/>
          </a:xfrm>
        </p:grpSpPr>
        <p:grpSp>
          <p:nvGrpSpPr>
            <p:cNvPr id="32" name="组合 31"/>
            <p:cNvGrpSpPr/>
            <p:nvPr/>
          </p:nvGrpSpPr>
          <p:grpSpPr>
            <a:xfrm>
              <a:off x="4392265" y="2154519"/>
              <a:ext cx="2168184" cy="2231572"/>
              <a:chOff x="1827622" y="1343919"/>
              <a:chExt cx="2304000" cy="2304000"/>
            </a:xfrm>
          </p:grpSpPr>
          <p:sp>
            <p:nvSpPr>
              <p:cNvPr id="34" name="椭圆 3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4678970" y="2474541"/>
              <a:ext cx="1594774" cy="1641398"/>
            </a:xfrm>
            <a:prstGeom prst="ellipse">
              <a:avLst/>
            </a:prstGeom>
            <a:solidFill>
              <a:srgbClr val="E74E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r>
                <a:rPr lang="en-US" altLang="zh-CN" sz="7200" b="1" dirty="0" smtClean="0">
                  <a:solidFill>
                    <a:schemeClr val="bg1"/>
                  </a:solidFill>
                  <a:latin typeface="DIN Mittelschrift Std" pitchFamily="50" charset="0"/>
                  <a:ea typeface="微软雅黑" pitchFamily="34" charset="-122"/>
                </a:rPr>
                <a:t>05</a:t>
              </a:r>
              <a:endParaRPr lang="zh-CN" altLang="en-US" sz="7200" b="1" dirty="0">
                <a:solidFill>
                  <a:schemeClr val="bg1"/>
                </a:solidFill>
                <a:latin typeface="DIN Mittelschrift Std" pitchFamily="50" charset="0"/>
                <a:ea typeface="微软雅黑" pitchFamily="34" charset="-122"/>
              </a:endParaRPr>
            </a:p>
          </p:txBody>
        </p:sp>
      </p:grpSp>
      <p:cxnSp>
        <p:nvCxnSpPr>
          <p:cNvPr id="3" name="直接连接符 2"/>
          <p:cNvCxnSpPr/>
          <p:nvPr/>
        </p:nvCxnSpPr>
        <p:spPr>
          <a:xfrm>
            <a:off x="6808646" y="2154519"/>
            <a:ext cx="0" cy="297606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16601" y="4341177"/>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创建一个测试应用并在</a:t>
            </a:r>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rPr>
              <a:t>IIS</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中发布</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7416601" y="4815616"/>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配置</a:t>
            </a:r>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rPr>
              <a:t>DNS</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7416601" y="5319672"/>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应用程序运行测试</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51621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在群集中部署应用程序</a:t>
            </a:r>
          </a:p>
        </p:txBody>
      </p:sp>
      <p:sp>
        <p:nvSpPr>
          <p:cNvPr id="22" name="文本占位符 21"/>
          <p:cNvSpPr>
            <a:spLocks noGrp="1"/>
          </p:cNvSpPr>
          <p:nvPr>
            <p:ph type="body" sz="quarter" idx="11"/>
          </p:nvPr>
        </p:nvSpPr>
        <p:spPr/>
        <p:txBody>
          <a:bodyPr/>
          <a:lstStyle/>
          <a:p>
            <a:r>
              <a:rPr lang="zh-CN" altLang="en-US" dirty="0"/>
              <a:t>在群集中添加资源</a:t>
            </a:r>
          </a:p>
        </p:txBody>
      </p:sp>
      <p:sp>
        <p:nvSpPr>
          <p:cNvPr id="9" name="标题 19"/>
          <p:cNvSpPr txBox="1">
            <a:spLocks/>
          </p:cNvSpPr>
          <p:nvPr/>
        </p:nvSpPr>
        <p:spPr>
          <a:xfrm>
            <a:off x="503833" y="1728564"/>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chemeClr val="tx1">
                    <a:lumMod val="85000"/>
                    <a:lumOff val="15000"/>
                  </a:schemeClr>
                </a:solidFill>
              </a:rPr>
              <a:t>添加一个</a:t>
            </a:r>
            <a:r>
              <a:rPr lang="en-US" altLang="zh-CN" sz="1800" dirty="0" smtClean="0">
                <a:solidFill>
                  <a:schemeClr val="tx1">
                    <a:lumMod val="85000"/>
                    <a:lumOff val="15000"/>
                  </a:schemeClr>
                </a:solidFill>
              </a:rPr>
              <a:t>IP</a:t>
            </a:r>
            <a:r>
              <a:rPr lang="zh-CN" altLang="en-US" sz="1800" dirty="0" smtClean="0">
                <a:solidFill>
                  <a:schemeClr val="tx1">
                    <a:lumMod val="85000"/>
                    <a:lumOff val="15000"/>
                  </a:schemeClr>
                </a:solidFill>
              </a:rPr>
              <a:t>资源，</a:t>
            </a:r>
            <a:r>
              <a:rPr lang="en-US" altLang="zh-CN" sz="1800" dirty="0" smtClean="0">
                <a:solidFill>
                  <a:schemeClr val="tx1">
                    <a:lumMod val="85000"/>
                    <a:lumOff val="15000"/>
                  </a:schemeClr>
                </a:solidFill>
              </a:rPr>
              <a:t>IP</a:t>
            </a:r>
            <a:r>
              <a:rPr lang="zh-CN" altLang="en-US" sz="1800" dirty="0" smtClean="0">
                <a:solidFill>
                  <a:schemeClr val="tx1">
                    <a:lumMod val="85000"/>
                    <a:lumOff val="15000"/>
                  </a:schemeClr>
                </a:solidFill>
              </a:rPr>
              <a:t>地址为：</a:t>
            </a:r>
            <a:r>
              <a:rPr lang="en-US" altLang="zh-CN" sz="1800" dirty="0" smtClean="0">
                <a:solidFill>
                  <a:schemeClr val="tx1">
                    <a:lumMod val="85000"/>
                    <a:lumOff val="15000"/>
                  </a:schemeClr>
                </a:solidFill>
              </a:rPr>
              <a:t>192.168.32.10</a:t>
            </a:r>
          </a:p>
          <a:p>
            <a:pPr>
              <a:lnSpc>
                <a:spcPct val="175000"/>
              </a:lnSpc>
            </a:pPr>
            <a:endParaRPr lang="en-US" altLang="zh-CN" sz="1800" dirty="0" smtClean="0">
              <a:solidFill>
                <a:schemeClr val="tx1">
                  <a:lumMod val="85000"/>
                  <a:lumOff val="15000"/>
                </a:schemeClr>
              </a:solidFill>
            </a:endParaRP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93" y="2376636"/>
            <a:ext cx="4661760" cy="471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25" y="2410953"/>
            <a:ext cx="6175672"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3453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在群集中部署应用程序</a:t>
            </a:r>
          </a:p>
        </p:txBody>
      </p:sp>
      <p:sp>
        <p:nvSpPr>
          <p:cNvPr id="22" name="文本占位符 21"/>
          <p:cNvSpPr>
            <a:spLocks noGrp="1"/>
          </p:cNvSpPr>
          <p:nvPr>
            <p:ph type="body" sz="quarter" idx="11"/>
          </p:nvPr>
        </p:nvSpPr>
        <p:spPr/>
        <p:txBody>
          <a:bodyPr/>
          <a:lstStyle/>
          <a:p>
            <a:r>
              <a:rPr lang="zh-CN" altLang="en-US" dirty="0"/>
              <a:t>在群集中添加资源</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82" y="1716320"/>
            <a:ext cx="6081120" cy="447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536" y="1693881"/>
            <a:ext cx="6257639" cy="4643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0842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在群集中部署应用程序</a:t>
            </a:r>
          </a:p>
        </p:txBody>
      </p:sp>
      <p:sp>
        <p:nvSpPr>
          <p:cNvPr id="22" name="文本占位符 21"/>
          <p:cNvSpPr>
            <a:spLocks noGrp="1"/>
          </p:cNvSpPr>
          <p:nvPr>
            <p:ph type="body" sz="quarter" idx="11"/>
          </p:nvPr>
        </p:nvSpPr>
        <p:spPr/>
        <p:txBody>
          <a:bodyPr/>
          <a:lstStyle/>
          <a:p>
            <a:r>
              <a:rPr lang="zh-CN" altLang="en-US" dirty="0"/>
              <a:t>在群集中添加资源</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25" y="1728564"/>
            <a:ext cx="5729928"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505" y="1008484"/>
            <a:ext cx="360859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505" y="2809812"/>
            <a:ext cx="429577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2505" y="5184948"/>
            <a:ext cx="3960440" cy="129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2944" y="6043544"/>
            <a:ext cx="2319559" cy="94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2315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435488" y="3158262"/>
            <a:ext cx="242938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必要条件</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7435488" y="3642583"/>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资源</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规划</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393561" y="1944588"/>
            <a:ext cx="3335407" cy="1099284"/>
            <a:chOff x="7393561" y="2484942"/>
            <a:chExt cx="3335407" cy="1099284"/>
          </a:xfrm>
        </p:grpSpPr>
        <p:sp>
          <p:nvSpPr>
            <p:cNvPr id="23" name="TextBox 22"/>
            <p:cNvSpPr txBox="1"/>
            <p:nvPr/>
          </p:nvSpPr>
          <p:spPr>
            <a:xfrm>
              <a:off x="7393561" y="2876340"/>
              <a:ext cx="3335407" cy="707886"/>
            </a:xfrm>
            <a:prstGeom prst="rect">
              <a:avLst/>
            </a:prstGeom>
            <a:noFill/>
          </p:spPr>
          <p:txBody>
            <a:bodyPr wrap="square" rtlCol="0">
              <a:spAutoFit/>
            </a:bodyPr>
            <a:lstStyle/>
            <a:p>
              <a:r>
                <a:rPr lang="zh-CN" altLang="en-US" sz="4000" dirty="0" smtClean="0">
                  <a:solidFill>
                    <a:srgbClr val="E74E09"/>
                  </a:solidFill>
                  <a:latin typeface="思源黑体 CN Bold" pitchFamily="34" charset="-122"/>
                  <a:ea typeface="思源黑体 CN Bold" pitchFamily="34" charset="-122"/>
                </a:rPr>
                <a:t>准备工作</a:t>
              </a:r>
              <a:endParaRPr lang="zh-CN" altLang="en-US" sz="4000" dirty="0">
                <a:solidFill>
                  <a:srgbClr val="E74E09"/>
                </a:solidFill>
                <a:latin typeface="思源黑体 CN Bold" pitchFamily="34" charset="-122"/>
                <a:ea typeface="思源黑体 CN Bold" pitchFamily="34" charset="-122"/>
              </a:endParaRPr>
            </a:p>
          </p:txBody>
        </p:sp>
        <p:sp>
          <p:nvSpPr>
            <p:cNvPr id="42" name="TextBox 41"/>
            <p:cNvSpPr txBox="1"/>
            <p:nvPr/>
          </p:nvSpPr>
          <p:spPr>
            <a:xfrm>
              <a:off x="7435488" y="2484942"/>
              <a:ext cx="2292893" cy="830997"/>
            </a:xfrm>
            <a:prstGeom prst="rect">
              <a:avLst/>
            </a:prstGeom>
            <a:noFill/>
          </p:spPr>
          <p:txBody>
            <a:bodyPr wrap="square" rtlCol="0">
              <a:spAutoFit/>
            </a:bodyPr>
            <a:lstStyle/>
            <a:p>
              <a:r>
                <a:rPr lang="en-US" altLang="zh-CN" b="1" spc="-150" dirty="0" smtClean="0">
                  <a:solidFill>
                    <a:srgbClr val="FE6934"/>
                  </a:solidFill>
                  <a:latin typeface="思源黑体 CN Bold" pitchFamily="34" charset="-122"/>
                  <a:ea typeface="思源黑体 CN Bold" pitchFamily="34" charset="-122"/>
                </a:rPr>
                <a:t>TITLE</a:t>
              </a:r>
            </a:p>
            <a:p>
              <a:endParaRPr lang="zh-CN" altLang="en-US" b="1" spc="-150" dirty="0" smtClean="0">
                <a:solidFill>
                  <a:srgbClr val="FE6934"/>
                </a:solidFill>
                <a:latin typeface="思源黑体 CN Bold" pitchFamily="34" charset="-122"/>
                <a:ea typeface="思源黑体 CN Bold" pitchFamily="34" charset="-122"/>
              </a:endParaRPr>
            </a:p>
          </p:txBody>
        </p:sp>
      </p:grpSp>
      <p:grpSp>
        <p:nvGrpSpPr>
          <p:cNvPr id="5" name="组合 4"/>
          <p:cNvGrpSpPr/>
          <p:nvPr/>
        </p:nvGrpSpPr>
        <p:grpSpPr>
          <a:xfrm>
            <a:off x="4186853" y="2154519"/>
            <a:ext cx="2168184" cy="2231572"/>
            <a:chOff x="4392265" y="2154519"/>
            <a:chExt cx="2168184" cy="2231572"/>
          </a:xfrm>
        </p:grpSpPr>
        <p:grpSp>
          <p:nvGrpSpPr>
            <p:cNvPr id="32" name="组合 31"/>
            <p:cNvGrpSpPr/>
            <p:nvPr/>
          </p:nvGrpSpPr>
          <p:grpSpPr>
            <a:xfrm>
              <a:off x="4392265" y="2154519"/>
              <a:ext cx="2168184" cy="2231572"/>
              <a:chOff x="1827622" y="1343919"/>
              <a:chExt cx="2304000" cy="2304000"/>
            </a:xfrm>
          </p:grpSpPr>
          <p:sp>
            <p:nvSpPr>
              <p:cNvPr id="34" name="椭圆 3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4678970" y="2474541"/>
              <a:ext cx="1594774" cy="1641398"/>
            </a:xfrm>
            <a:prstGeom prst="ellipse">
              <a:avLst/>
            </a:prstGeom>
            <a:solidFill>
              <a:srgbClr val="E74E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r>
                <a:rPr lang="en-US" altLang="zh-CN" sz="7200" b="1" dirty="0" smtClean="0">
                  <a:solidFill>
                    <a:schemeClr val="bg1"/>
                  </a:solidFill>
                  <a:latin typeface="DIN Mittelschrift Std" pitchFamily="50" charset="0"/>
                  <a:ea typeface="微软雅黑" pitchFamily="34" charset="-122"/>
                </a:rPr>
                <a:t>02</a:t>
              </a:r>
              <a:endParaRPr lang="zh-CN" altLang="en-US" sz="7200" b="1" dirty="0">
                <a:solidFill>
                  <a:schemeClr val="bg1"/>
                </a:solidFill>
                <a:latin typeface="DIN Mittelschrift Std" pitchFamily="50" charset="0"/>
                <a:ea typeface="微软雅黑" pitchFamily="34" charset="-122"/>
              </a:endParaRPr>
            </a:p>
          </p:txBody>
        </p:sp>
      </p:grpSp>
      <p:cxnSp>
        <p:nvCxnSpPr>
          <p:cNvPr id="3" name="直接连接符 2"/>
          <p:cNvCxnSpPr/>
          <p:nvPr/>
        </p:nvCxnSpPr>
        <p:spPr>
          <a:xfrm>
            <a:off x="6808646" y="2154519"/>
            <a:ext cx="0" cy="297606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16601" y="4125153"/>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网络拓扑图</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7435488" y="4599592"/>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创建共享磁盘</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7416601" y="5103648"/>
            <a:ext cx="4949665" cy="369332"/>
          </a:xfrm>
          <a:prstGeom prst="rect">
            <a:avLst/>
          </a:prstGeom>
          <a:noFill/>
        </p:spPr>
        <p:txBody>
          <a:bodyPr wrap="square" rtlCol="0">
            <a:spAutoFit/>
          </a:bodyPr>
          <a:lstStyle/>
          <a:p>
            <a:r>
              <a:rPr lang="zh-CN" altLang="en-US" sz="1800" dirty="0" smtClean="0">
                <a:solidFill>
                  <a:srgbClr val="E74E09"/>
                </a:solidFill>
                <a:latin typeface="微软雅黑" panose="020B0503020204020204" pitchFamily="34" charset="-122"/>
                <a:ea typeface="微软雅黑" panose="020B0503020204020204" pitchFamily="34" charset="-122"/>
              </a:rPr>
              <a:t>√ </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创建并配置网络交换机</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87452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在群集中部署应用程序</a:t>
            </a:r>
          </a:p>
        </p:txBody>
      </p:sp>
      <p:sp>
        <p:nvSpPr>
          <p:cNvPr id="22" name="文本占位符 21"/>
          <p:cNvSpPr>
            <a:spLocks noGrp="1"/>
          </p:cNvSpPr>
          <p:nvPr>
            <p:ph type="body" sz="quarter" idx="11"/>
          </p:nvPr>
        </p:nvSpPr>
        <p:spPr/>
        <p:txBody>
          <a:bodyPr/>
          <a:lstStyle/>
          <a:p>
            <a:r>
              <a:rPr lang="zh-CN" altLang="en-US" dirty="0"/>
              <a:t>在群集中添加资源</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1650562"/>
            <a:ext cx="7848872" cy="544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0462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在群集中部署应用程序</a:t>
            </a:r>
          </a:p>
        </p:txBody>
      </p:sp>
      <p:sp>
        <p:nvSpPr>
          <p:cNvPr id="22" name="文本占位符 21"/>
          <p:cNvSpPr>
            <a:spLocks noGrp="1"/>
          </p:cNvSpPr>
          <p:nvPr>
            <p:ph type="body" sz="quarter" idx="11"/>
          </p:nvPr>
        </p:nvSpPr>
        <p:spPr/>
        <p:txBody>
          <a:bodyPr/>
          <a:lstStyle/>
          <a:p>
            <a:r>
              <a:rPr lang="zh-CN" altLang="en-US" dirty="0"/>
              <a:t>在节点服务器中安装</a:t>
            </a:r>
            <a:r>
              <a:rPr lang="en-US" altLang="zh-CN" dirty="0"/>
              <a:t>IIS</a:t>
            </a:r>
            <a:endParaRPr lang="zh-CN" altLang="en-US"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49" y="1728564"/>
            <a:ext cx="7967208"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3247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在群集中部署应用程序</a:t>
            </a:r>
          </a:p>
        </p:txBody>
      </p:sp>
      <p:sp>
        <p:nvSpPr>
          <p:cNvPr id="22" name="文本占位符 21"/>
          <p:cNvSpPr>
            <a:spLocks noGrp="1"/>
          </p:cNvSpPr>
          <p:nvPr>
            <p:ph type="body" sz="quarter" idx="11"/>
          </p:nvPr>
        </p:nvSpPr>
        <p:spPr/>
        <p:txBody>
          <a:bodyPr/>
          <a:lstStyle/>
          <a:p>
            <a:r>
              <a:rPr lang="zh-CN" altLang="en-US" dirty="0"/>
              <a:t>创建一个测试应用并在</a:t>
            </a:r>
            <a:r>
              <a:rPr lang="en-US" altLang="zh-CN" dirty="0"/>
              <a:t>IIS</a:t>
            </a:r>
            <a:r>
              <a:rPr lang="zh-CN" altLang="en-US" dirty="0"/>
              <a:t>中发布</a:t>
            </a:r>
          </a:p>
        </p:txBody>
      </p:sp>
      <p:sp>
        <p:nvSpPr>
          <p:cNvPr id="5" name="标题 19"/>
          <p:cNvSpPr txBox="1">
            <a:spLocks/>
          </p:cNvSpPr>
          <p:nvPr/>
        </p:nvSpPr>
        <p:spPr>
          <a:xfrm>
            <a:off x="503833" y="1728564"/>
            <a:ext cx="6480720" cy="4824536"/>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en-US" altLang="zh-CN" sz="1800" dirty="0" smtClean="0">
                <a:solidFill>
                  <a:schemeClr val="tx1">
                    <a:lumMod val="85000"/>
                    <a:lumOff val="15000"/>
                  </a:schemeClr>
                </a:solidFill>
              </a:rPr>
              <a:t>1</a:t>
            </a:r>
            <a:r>
              <a:rPr lang="zh-CN" altLang="en-US" sz="1800" dirty="0" smtClean="0">
                <a:solidFill>
                  <a:schemeClr val="tx1">
                    <a:lumMod val="85000"/>
                    <a:lumOff val="15000"/>
                  </a:schemeClr>
                </a:solidFill>
              </a:rPr>
              <a:t>、在数据盘</a:t>
            </a:r>
            <a:r>
              <a:rPr lang="en-US" altLang="zh-CN" sz="1800" dirty="0" smtClean="0">
                <a:solidFill>
                  <a:schemeClr val="tx1">
                    <a:lumMod val="85000"/>
                    <a:lumOff val="15000"/>
                  </a:schemeClr>
                </a:solidFill>
              </a:rPr>
              <a:t>R</a:t>
            </a:r>
            <a:r>
              <a:rPr lang="zh-CN" altLang="en-US" sz="1800" dirty="0" smtClean="0">
                <a:solidFill>
                  <a:schemeClr val="tx1">
                    <a:lumMod val="85000"/>
                    <a:lumOff val="15000"/>
                  </a:schemeClr>
                </a:solidFill>
              </a:rPr>
              <a:t>中创建一个</a:t>
            </a:r>
            <a:r>
              <a:rPr lang="en-US" altLang="zh-CN" sz="1800" dirty="0" err="1" smtClean="0">
                <a:solidFill>
                  <a:schemeClr val="tx1">
                    <a:lumMod val="85000"/>
                    <a:lumOff val="15000"/>
                  </a:schemeClr>
                </a:solidFill>
              </a:rPr>
              <a:t>webroot</a:t>
            </a:r>
            <a:r>
              <a:rPr lang="zh-CN" altLang="en-US" sz="1800" dirty="0" smtClean="0">
                <a:solidFill>
                  <a:schemeClr val="tx1">
                    <a:lumMod val="85000"/>
                    <a:lumOff val="15000"/>
                  </a:schemeClr>
                </a:solidFill>
              </a:rPr>
              <a:t>目录</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2</a:t>
            </a:r>
            <a:r>
              <a:rPr lang="zh-CN" altLang="en-US" sz="1800" dirty="0" smtClean="0">
                <a:solidFill>
                  <a:schemeClr val="tx1">
                    <a:lumMod val="85000"/>
                    <a:lumOff val="15000"/>
                  </a:schemeClr>
                </a:solidFill>
              </a:rPr>
              <a:t>、新建一个测试</a:t>
            </a:r>
            <a:r>
              <a:rPr lang="en-US" altLang="zh-CN" sz="1800" dirty="0" smtClean="0">
                <a:solidFill>
                  <a:schemeClr val="tx1">
                    <a:lumMod val="85000"/>
                    <a:lumOff val="15000"/>
                  </a:schemeClr>
                </a:solidFill>
              </a:rPr>
              <a:t>index.htm</a:t>
            </a:r>
            <a:r>
              <a:rPr lang="zh-CN" altLang="en-US" sz="1800" dirty="0" smtClean="0">
                <a:solidFill>
                  <a:schemeClr val="tx1">
                    <a:lumMod val="85000"/>
                    <a:lumOff val="15000"/>
                  </a:schemeClr>
                </a:solidFill>
              </a:rPr>
              <a:t>页面</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3</a:t>
            </a:r>
            <a:r>
              <a:rPr lang="zh-CN" altLang="en-US" sz="1800" dirty="0" smtClean="0">
                <a:solidFill>
                  <a:schemeClr val="tx1">
                    <a:lumMod val="85000"/>
                    <a:lumOff val="15000"/>
                  </a:schemeClr>
                </a:solidFill>
              </a:rPr>
              <a:t>、在</a:t>
            </a:r>
            <a:r>
              <a:rPr lang="en-US" altLang="zh-CN" sz="1800" dirty="0" smtClean="0">
                <a:solidFill>
                  <a:schemeClr val="tx1">
                    <a:lumMod val="85000"/>
                    <a:lumOff val="15000"/>
                  </a:schemeClr>
                </a:solidFill>
              </a:rPr>
              <a:t>IIS</a:t>
            </a:r>
            <a:r>
              <a:rPr lang="zh-CN" altLang="en-US" sz="1800" dirty="0" smtClean="0">
                <a:solidFill>
                  <a:schemeClr val="tx1">
                    <a:lumMod val="85000"/>
                    <a:lumOff val="15000"/>
                  </a:schemeClr>
                </a:solidFill>
              </a:rPr>
              <a:t>中创发布站点，站点参数如右图。</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4</a:t>
            </a:r>
            <a:r>
              <a:rPr lang="zh-CN" altLang="en-US" sz="1800" dirty="0" smtClean="0">
                <a:solidFill>
                  <a:schemeClr val="tx1">
                    <a:lumMod val="85000"/>
                    <a:lumOff val="15000"/>
                  </a:schemeClr>
                </a:solidFill>
              </a:rPr>
              <a:t>、将资源组“组 </a:t>
            </a:r>
            <a:r>
              <a:rPr lang="en-US" altLang="zh-CN" sz="1800" dirty="0" smtClean="0">
                <a:solidFill>
                  <a:schemeClr val="tx1">
                    <a:lumMod val="85000"/>
                    <a:lumOff val="15000"/>
                  </a:schemeClr>
                </a:solidFill>
              </a:rPr>
              <a:t>0</a:t>
            </a:r>
            <a:r>
              <a:rPr lang="zh-CN" altLang="en-US" sz="1800" dirty="0" smtClean="0">
                <a:solidFill>
                  <a:schemeClr val="tx1">
                    <a:lumMod val="85000"/>
                    <a:lumOff val="15000"/>
                  </a:schemeClr>
                </a:solidFill>
              </a:rPr>
              <a:t>”转移至</a:t>
            </a:r>
            <a:r>
              <a:rPr lang="en-US" altLang="zh-CN" sz="1800" dirty="0" smtClean="0">
                <a:solidFill>
                  <a:schemeClr val="tx1">
                    <a:lumMod val="85000"/>
                    <a:lumOff val="15000"/>
                  </a:schemeClr>
                </a:solidFill>
              </a:rPr>
              <a:t>Node02</a:t>
            </a:r>
            <a:r>
              <a:rPr lang="zh-CN" altLang="en-US" sz="1800" dirty="0" smtClean="0">
                <a:solidFill>
                  <a:schemeClr val="tx1">
                    <a:lumMod val="85000"/>
                    <a:lumOff val="15000"/>
                  </a:schemeClr>
                </a:solidFill>
              </a:rPr>
              <a:t>，在</a:t>
            </a:r>
            <a:r>
              <a:rPr lang="en-US" altLang="zh-CN" sz="1800" dirty="0" smtClean="0">
                <a:solidFill>
                  <a:schemeClr val="tx1">
                    <a:lumMod val="85000"/>
                    <a:lumOff val="15000"/>
                  </a:schemeClr>
                </a:solidFill>
              </a:rPr>
              <a:t>Node02</a:t>
            </a:r>
            <a:r>
              <a:rPr lang="zh-CN" altLang="en-US" sz="1800" dirty="0" smtClean="0">
                <a:solidFill>
                  <a:schemeClr val="tx1">
                    <a:lumMod val="85000"/>
                    <a:lumOff val="15000"/>
                  </a:schemeClr>
                </a:solidFill>
              </a:rPr>
              <a:t>上按照</a:t>
            </a:r>
            <a:endParaRPr lang="en-US" altLang="zh-CN" sz="1800" dirty="0" smtClean="0">
              <a:solidFill>
                <a:schemeClr val="tx1">
                  <a:lumMod val="85000"/>
                  <a:lumOff val="15000"/>
                </a:schemeClr>
              </a:solidFill>
            </a:endParaRPr>
          </a:p>
          <a:p>
            <a:pPr>
              <a:lnSpc>
                <a:spcPct val="175000"/>
              </a:lnSpc>
            </a:pPr>
            <a:r>
              <a:rPr lang="en-US" altLang="zh-CN" sz="1800" dirty="0">
                <a:solidFill>
                  <a:schemeClr val="tx1">
                    <a:lumMod val="85000"/>
                    <a:lumOff val="15000"/>
                  </a:schemeClr>
                </a:solidFill>
              </a:rPr>
              <a:t> </a:t>
            </a:r>
            <a:r>
              <a:rPr lang="en-US" altLang="zh-CN" sz="1800" dirty="0" smtClean="0">
                <a:solidFill>
                  <a:schemeClr val="tx1">
                    <a:lumMod val="85000"/>
                    <a:lumOff val="15000"/>
                  </a:schemeClr>
                </a:solidFill>
              </a:rPr>
              <a:t>    </a:t>
            </a:r>
            <a:r>
              <a:rPr lang="zh-CN" altLang="en-US" sz="1800" dirty="0" smtClean="0">
                <a:solidFill>
                  <a:schemeClr val="tx1">
                    <a:lumMod val="85000"/>
                    <a:lumOff val="15000"/>
                  </a:schemeClr>
                </a:solidFill>
              </a:rPr>
              <a:t>同样的参数发布站点。</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5</a:t>
            </a:r>
            <a:r>
              <a:rPr lang="zh-CN" altLang="en-US" sz="1800" dirty="0" smtClean="0">
                <a:solidFill>
                  <a:schemeClr val="tx1">
                    <a:lumMod val="85000"/>
                    <a:lumOff val="15000"/>
                  </a:schemeClr>
                </a:solidFill>
              </a:rPr>
              <a:t>、在浏览器中输入：</a:t>
            </a:r>
            <a:r>
              <a:rPr lang="en-US" altLang="zh-CN" sz="1800" dirty="0" smtClean="0">
                <a:solidFill>
                  <a:schemeClr val="tx1">
                    <a:lumMod val="85000"/>
                    <a:lumOff val="15000"/>
                  </a:schemeClr>
                </a:solidFill>
                <a:hlinkClick r:id="rId2"/>
              </a:rPr>
              <a:t>http://192.168.32.10</a:t>
            </a:r>
            <a:r>
              <a:rPr lang="zh-CN" altLang="en-US" sz="1800" dirty="0">
                <a:solidFill>
                  <a:schemeClr val="tx1">
                    <a:lumMod val="85000"/>
                    <a:lumOff val="15000"/>
                  </a:schemeClr>
                </a:solidFill>
              </a:rPr>
              <a:t> </a:t>
            </a:r>
            <a:r>
              <a:rPr lang="zh-CN" altLang="en-US" sz="1800" dirty="0" smtClean="0">
                <a:solidFill>
                  <a:schemeClr val="tx1">
                    <a:lumMod val="85000"/>
                    <a:lumOff val="15000"/>
                  </a:schemeClr>
                </a:solidFill>
              </a:rPr>
              <a:t>进行测试</a:t>
            </a:r>
            <a:endParaRPr lang="en-US" altLang="zh-CN" sz="1800" dirty="0" smtClean="0">
              <a:solidFill>
                <a:schemeClr val="tx1">
                  <a:lumMod val="85000"/>
                  <a:lumOff val="15000"/>
                </a:schemeClr>
              </a:solidFill>
            </a:endParaRP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577" y="1022428"/>
            <a:ext cx="5983463" cy="3010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576" y="4032819"/>
            <a:ext cx="5939315" cy="230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9078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在群集中部署应用程序</a:t>
            </a:r>
          </a:p>
        </p:txBody>
      </p:sp>
      <p:sp>
        <p:nvSpPr>
          <p:cNvPr id="22" name="文本占位符 21"/>
          <p:cNvSpPr>
            <a:spLocks noGrp="1"/>
          </p:cNvSpPr>
          <p:nvPr>
            <p:ph type="body" sz="quarter" idx="11"/>
          </p:nvPr>
        </p:nvSpPr>
        <p:spPr/>
        <p:txBody>
          <a:bodyPr/>
          <a:lstStyle/>
          <a:p>
            <a:r>
              <a:rPr lang="zh-CN" altLang="en-US" dirty="0" smtClean="0"/>
              <a:t>配置</a:t>
            </a:r>
            <a:r>
              <a:rPr lang="en-US" altLang="zh-CN" dirty="0" smtClean="0"/>
              <a:t>DNS</a:t>
            </a:r>
            <a:endParaRPr lang="zh-CN" altLang="en-US" dirty="0"/>
          </a:p>
        </p:txBody>
      </p:sp>
      <p:sp>
        <p:nvSpPr>
          <p:cNvPr id="9" name="标题 19"/>
          <p:cNvSpPr txBox="1">
            <a:spLocks/>
          </p:cNvSpPr>
          <p:nvPr/>
        </p:nvSpPr>
        <p:spPr>
          <a:xfrm>
            <a:off x="503833" y="1728564"/>
            <a:ext cx="12478314" cy="648072"/>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chemeClr val="tx1">
                    <a:lumMod val="85000"/>
                    <a:lumOff val="15000"/>
                  </a:schemeClr>
                </a:solidFill>
              </a:rPr>
              <a:t>切换到域控制器服务器（</a:t>
            </a:r>
            <a:r>
              <a:rPr lang="en-US" altLang="zh-CN" sz="1800" dirty="0" smtClean="0">
                <a:solidFill>
                  <a:schemeClr val="tx1">
                    <a:lumMod val="85000"/>
                    <a:lumOff val="15000"/>
                  </a:schemeClr>
                </a:solidFill>
              </a:rPr>
              <a:t>DC</a:t>
            </a:r>
            <a:r>
              <a:rPr lang="zh-CN" altLang="en-US" sz="1800" dirty="0" smtClean="0">
                <a:solidFill>
                  <a:schemeClr val="tx1">
                    <a:lumMod val="85000"/>
                    <a:lumOff val="15000"/>
                  </a:schemeClr>
                </a:solidFill>
              </a:rPr>
              <a:t>），在</a:t>
            </a:r>
            <a:r>
              <a:rPr lang="en-US" altLang="zh-CN" sz="1800" dirty="0" smtClean="0">
                <a:solidFill>
                  <a:schemeClr val="tx1">
                    <a:lumMod val="85000"/>
                    <a:lumOff val="15000"/>
                  </a:schemeClr>
                </a:solidFill>
              </a:rPr>
              <a:t>DNS</a:t>
            </a:r>
            <a:r>
              <a:rPr lang="zh-CN" altLang="en-US" sz="1800" dirty="0" smtClean="0">
                <a:solidFill>
                  <a:schemeClr val="tx1">
                    <a:lumMod val="85000"/>
                    <a:lumOff val="15000"/>
                  </a:schemeClr>
                </a:solidFill>
              </a:rPr>
              <a:t>服务器中添加一个主机</a:t>
            </a:r>
            <a:r>
              <a:rPr lang="en-US" altLang="zh-CN" sz="1800" dirty="0" smtClean="0">
                <a:solidFill>
                  <a:schemeClr val="tx1">
                    <a:lumMod val="85000"/>
                    <a:lumOff val="15000"/>
                  </a:schemeClr>
                </a:solidFill>
              </a:rPr>
              <a:t>A</a:t>
            </a:r>
            <a:r>
              <a:rPr lang="zh-CN" altLang="en-US" sz="1800" dirty="0" smtClean="0">
                <a:solidFill>
                  <a:schemeClr val="tx1">
                    <a:lumMod val="85000"/>
                    <a:lumOff val="15000"/>
                  </a:schemeClr>
                </a:solidFill>
              </a:rPr>
              <a:t>记录 </a:t>
            </a:r>
            <a:r>
              <a:rPr lang="en-US" altLang="zh-CN" sz="1800" dirty="0" smtClean="0">
                <a:solidFill>
                  <a:schemeClr val="tx1">
                    <a:lumMod val="85000"/>
                    <a:lumOff val="15000"/>
                  </a:schemeClr>
                </a:solidFill>
              </a:rPr>
              <a:t>www</a:t>
            </a:r>
            <a:r>
              <a:rPr lang="zh-CN" altLang="en-US" sz="1800" dirty="0" smtClean="0">
                <a:solidFill>
                  <a:schemeClr val="tx1">
                    <a:lumMod val="85000"/>
                    <a:lumOff val="15000"/>
                  </a:schemeClr>
                </a:solidFill>
              </a:rPr>
              <a:t>，并解析到：</a:t>
            </a:r>
            <a:r>
              <a:rPr lang="en-US" altLang="zh-CN" sz="1800" dirty="0" smtClean="0">
                <a:solidFill>
                  <a:schemeClr val="tx1">
                    <a:lumMod val="85000"/>
                    <a:lumOff val="15000"/>
                  </a:schemeClr>
                </a:solidFill>
              </a:rPr>
              <a:t>192.168.32.10</a:t>
            </a: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33" y="2232620"/>
            <a:ext cx="5014134"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417" y="2232620"/>
            <a:ext cx="4968552" cy="4178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0877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在群集中部署应用程序</a:t>
            </a:r>
          </a:p>
        </p:txBody>
      </p:sp>
      <p:sp>
        <p:nvSpPr>
          <p:cNvPr id="22" name="文本占位符 21"/>
          <p:cNvSpPr>
            <a:spLocks noGrp="1"/>
          </p:cNvSpPr>
          <p:nvPr>
            <p:ph type="body" sz="quarter" idx="11"/>
          </p:nvPr>
        </p:nvSpPr>
        <p:spPr/>
        <p:txBody>
          <a:bodyPr/>
          <a:lstStyle/>
          <a:p>
            <a:r>
              <a:rPr lang="zh-CN" altLang="en-US" dirty="0"/>
              <a:t>配置</a:t>
            </a:r>
            <a:r>
              <a:rPr lang="en-US" altLang="zh-CN" dirty="0"/>
              <a:t>DNS</a:t>
            </a:r>
            <a:endParaRPr lang="zh-CN" altLang="en-US"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 y="1656556"/>
            <a:ext cx="4780952"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441" y="1368524"/>
            <a:ext cx="3600400" cy="144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9852" y="3312740"/>
            <a:ext cx="7571082" cy="2347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19"/>
          <p:cNvSpPr txBox="1">
            <a:spLocks/>
          </p:cNvSpPr>
          <p:nvPr/>
        </p:nvSpPr>
        <p:spPr>
          <a:xfrm>
            <a:off x="501848" y="6409084"/>
            <a:ext cx="6480720" cy="720080"/>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chemeClr val="tx1">
                    <a:lumMod val="85000"/>
                    <a:lumOff val="15000"/>
                  </a:schemeClr>
                </a:solidFill>
              </a:rPr>
              <a:t>在浏览器中输入：</a:t>
            </a:r>
            <a:r>
              <a:rPr lang="en-US" altLang="zh-CN" sz="1800" dirty="0" smtClean="0">
                <a:solidFill>
                  <a:schemeClr val="tx1">
                    <a:lumMod val="85000"/>
                    <a:lumOff val="15000"/>
                  </a:schemeClr>
                </a:solidFill>
                <a:hlinkClick r:id="rId5"/>
              </a:rPr>
              <a:t>http://www.gta.com/</a:t>
            </a:r>
            <a:r>
              <a:rPr lang="en-US" altLang="zh-CN" sz="1800" dirty="0" smtClean="0">
                <a:solidFill>
                  <a:schemeClr val="tx1">
                    <a:lumMod val="85000"/>
                    <a:lumOff val="15000"/>
                  </a:schemeClr>
                </a:solidFill>
              </a:rPr>
              <a:t> </a:t>
            </a:r>
            <a:r>
              <a:rPr lang="zh-CN" altLang="en-US" sz="1800" dirty="0" smtClean="0">
                <a:solidFill>
                  <a:schemeClr val="tx1">
                    <a:lumMod val="85000"/>
                    <a:lumOff val="15000"/>
                  </a:schemeClr>
                </a:solidFill>
              </a:rPr>
              <a:t> 进行测试</a:t>
            </a:r>
            <a:endParaRPr lang="en-US" altLang="zh-CN" sz="1800" dirty="0" smtClean="0">
              <a:solidFill>
                <a:schemeClr val="tx1">
                  <a:lumMod val="85000"/>
                  <a:lumOff val="15000"/>
                </a:schemeClr>
              </a:solidFill>
            </a:endParaRPr>
          </a:p>
        </p:txBody>
      </p:sp>
    </p:spTree>
    <p:extLst>
      <p:ext uri="{BB962C8B-B14F-4D97-AF65-F5344CB8AC3E}">
        <p14:creationId xmlns:p14="http://schemas.microsoft.com/office/powerpoint/2010/main" val="6740487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0"/>
          </p:nvPr>
        </p:nvSpPr>
        <p:spPr/>
        <p:txBody>
          <a:bodyPr/>
          <a:lstStyle/>
          <a:p>
            <a:r>
              <a:rPr lang="zh-CN" altLang="en-US" dirty="0"/>
              <a:t>在群集中部署应用程序</a:t>
            </a:r>
          </a:p>
        </p:txBody>
      </p:sp>
      <p:sp>
        <p:nvSpPr>
          <p:cNvPr id="22" name="文本占位符 21"/>
          <p:cNvSpPr>
            <a:spLocks noGrp="1"/>
          </p:cNvSpPr>
          <p:nvPr>
            <p:ph type="body" sz="quarter" idx="11"/>
          </p:nvPr>
        </p:nvSpPr>
        <p:spPr/>
        <p:txBody>
          <a:bodyPr/>
          <a:lstStyle/>
          <a:p>
            <a:r>
              <a:rPr lang="zh-CN" altLang="en-US" dirty="0" smtClean="0"/>
              <a:t>应用程序运行测试</a:t>
            </a:r>
            <a:endParaRPr lang="zh-CN" altLang="en-US" dirty="0"/>
          </a:p>
        </p:txBody>
      </p:sp>
      <p:sp>
        <p:nvSpPr>
          <p:cNvPr id="8" name="标题 19"/>
          <p:cNvSpPr txBox="1">
            <a:spLocks/>
          </p:cNvSpPr>
          <p:nvPr/>
        </p:nvSpPr>
        <p:spPr>
          <a:xfrm>
            <a:off x="503833" y="1728564"/>
            <a:ext cx="12241360" cy="4824536"/>
          </a:xfrm>
          <a:prstGeom prst="rect">
            <a:avLst/>
          </a:prstGeom>
        </p:spPr>
        <p:txBody>
          <a:bodyPr/>
          <a:lstStyle>
            <a:lvl1pPr algn="l" defTabSz="1234440" rtl="0" eaLnBrk="1" latinLnBrk="0" hangingPunct="1">
              <a:lnSpc>
                <a:spcPts val="2000"/>
              </a:lnSpc>
              <a:spcBef>
                <a:spcPct val="0"/>
              </a:spcBef>
              <a:buNone/>
              <a:defRPr sz="1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75000"/>
              </a:lnSpc>
            </a:pPr>
            <a:r>
              <a:rPr lang="zh-CN" altLang="en-US" sz="1800" dirty="0" smtClean="0">
                <a:solidFill>
                  <a:schemeClr val="tx1">
                    <a:lumMod val="85000"/>
                    <a:lumOff val="15000"/>
                  </a:schemeClr>
                </a:solidFill>
              </a:rPr>
              <a:t>测试用例：检查</a:t>
            </a:r>
            <a:r>
              <a:rPr lang="en-US" altLang="zh-CN" sz="1800" dirty="0" smtClean="0">
                <a:solidFill>
                  <a:schemeClr val="tx1">
                    <a:lumMod val="85000"/>
                    <a:lumOff val="15000"/>
                  </a:schemeClr>
                </a:solidFill>
                <a:hlinkClick r:id="rId2"/>
              </a:rPr>
              <a:t>http://192.168.32.10</a:t>
            </a:r>
            <a:r>
              <a:rPr lang="zh-CN" altLang="en-US" sz="1800" dirty="0" smtClean="0">
                <a:solidFill>
                  <a:schemeClr val="tx1">
                    <a:lumMod val="85000"/>
                    <a:lumOff val="15000"/>
                  </a:schemeClr>
                </a:solidFill>
              </a:rPr>
              <a:t>是否能正常访问，观察资源的所有者。</a:t>
            </a:r>
            <a:endParaRPr lang="en-US" altLang="zh-CN" sz="1800" dirty="0" smtClean="0">
              <a:solidFill>
                <a:schemeClr val="tx1">
                  <a:lumMod val="85000"/>
                  <a:lumOff val="15000"/>
                </a:schemeClr>
              </a:solidFill>
            </a:endParaRPr>
          </a:p>
          <a:p>
            <a:pPr>
              <a:lnSpc>
                <a:spcPct val="175000"/>
              </a:lnSpc>
            </a:pPr>
            <a:endParaRPr lang="en-US" altLang="zh-CN" sz="1800" dirty="0" smtClean="0">
              <a:solidFill>
                <a:schemeClr val="tx1">
                  <a:lumMod val="85000"/>
                  <a:lumOff val="15000"/>
                </a:schemeClr>
              </a:solidFill>
            </a:endParaRPr>
          </a:p>
          <a:p>
            <a:pPr>
              <a:lnSpc>
                <a:spcPct val="175000"/>
              </a:lnSpc>
            </a:pPr>
            <a:r>
              <a:rPr lang="zh-CN" altLang="en-US" sz="1800" dirty="0" smtClean="0">
                <a:solidFill>
                  <a:schemeClr val="tx1">
                    <a:lumMod val="85000"/>
                    <a:lumOff val="15000"/>
                  </a:schemeClr>
                </a:solidFill>
              </a:rPr>
              <a:t>测试方法：</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1</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Node01</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Node02</a:t>
            </a:r>
            <a:r>
              <a:rPr lang="zh-CN" altLang="en-US" sz="1800" dirty="0" smtClean="0">
                <a:solidFill>
                  <a:schemeClr val="tx1">
                    <a:lumMod val="85000"/>
                    <a:lumOff val="15000"/>
                  </a:schemeClr>
                </a:solidFill>
              </a:rPr>
              <a:t>的群集服务均处于正常状态</a:t>
            </a:r>
            <a:r>
              <a:rPr lang="zh-CN" altLang="en-US" sz="1800" dirty="0">
                <a:solidFill>
                  <a:schemeClr val="tx1">
                    <a:lumMod val="85000"/>
                    <a:lumOff val="15000"/>
                  </a:schemeClr>
                </a:solidFill>
              </a:rPr>
              <a:t>，查看网站是否正常访问</a:t>
            </a:r>
            <a:r>
              <a:rPr lang="zh-CN" altLang="en-US"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2</a:t>
            </a:r>
            <a:r>
              <a:rPr lang="zh-CN" altLang="en-US" sz="1800" dirty="0" smtClean="0">
                <a:solidFill>
                  <a:schemeClr val="tx1">
                    <a:lumMod val="85000"/>
                    <a:lumOff val="15000"/>
                  </a:schemeClr>
                </a:solidFill>
              </a:rPr>
              <a:t>、将资源“组</a:t>
            </a:r>
            <a:r>
              <a:rPr lang="en-US" altLang="zh-CN" sz="1800" dirty="0" smtClean="0">
                <a:solidFill>
                  <a:schemeClr val="tx1">
                    <a:lumMod val="85000"/>
                    <a:lumOff val="15000"/>
                  </a:schemeClr>
                </a:solidFill>
              </a:rPr>
              <a:t>0</a:t>
            </a:r>
            <a:r>
              <a:rPr lang="zh-CN" altLang="en-US" sz="1800" dirty="0" smtClean="0">
                <a:solidFill>
                  <a:schemeClr val="tx1">
                    <a:lumMod val="85000"/>
                    <a:lumOff val="15000"/>
                  </a:schemeClr>
                </a:solidFill>
              </a:rPr>
              <a:t>”进行手动转移到另外的节点</a:t>
            </a:r>
            <a:r>
              <a:rPr lang="zh-CN" altLang="en-US" sz="1800" dirty="0">
                <a:solidFill>
                  <a:schemeClr val="tx1">
                    <a:lumMod val="85000"/>
                    <a:lumOff val="15000"/>
                  </a:schemeClr>
                </a:solidFill>
              </a:rPr>
              <a:t>，查看网站是否正常访问</a:t>
            </a:r>
            <a:r>
              <a:rPr lang="zh-CN" altLang="en-US"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3</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Node01</a:t>
            </a:r>
            <a:r>
              <a:rPr lang="zh-CN" altLang="en-US" sz="1800" dirty="0" smtClean="0">
                <a:solidFill>
                  <a:schemeClr val="tx1">
                    <a:lumMod val="85000"/>
                    <a:lumOff val="15000"/>
                  </a:schemeClr>
                </a:solidFill>
              </a:rPr>
              <a:t>的群集服务停止，</a:t>
            </a:r>
            <a:r>
              <a:rPr lang="en-US" altLang="zh-CN" sz="1800" dirty="0" smtClean="0">
                <a:solidFill>
                  <a:schemeClr val="tx1">
                    <a:lumMod val="85000"/>
                    <a:lumOff val="15000"/>
                  </a:schemeClr>
                </a:solidFill>
              </a:rPr>
              <a:t>Node02</a:t>
            </a:r>
            <a:r>
              <a:rPr lang="zh-CN" altLang="en-US" sz="1800" dirty="0" smtClean="0">
                <a:solidFill>
                  <a:schemeClr val="tx1">
                    <a:lumMod val="85000"/>
                    <a:lumOff val="15000"/>
                  </a:schemeClr>
                </a:solidFill>
              </a:rPr>
              <a:t>的正常运行</a:t>
            </a:r>
            <a:r>
              <a:rPr lang="zh-CN" altLang="en-US" sz="1800" dirty="0">
                <a:solidFill>
                  <a:schemeClr val="tx1">
                    <a:lumMod val="85000"/>
                    <a:lumOff val="15000"/>
                  </a:schemeClr>
                </a:solidFill>
              </a:rPr>
              <a:t>，查看网站是否正常访问</a:t>
            </a:r>
            <a:r>
              <a:rPr lang="zh-CN" altLang="en-US" sz="1800" dirty="0" smtClean="0">
                <a:solidFill>
                  <a:schemeClr val="tx1">
                    <a:lumMod val="85000"/>
                    <a:lumOff val="15000"/>
                  </a:schemeClr>
                </a:solidFill>
              </a:rPr>
              <a:t>；</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4</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Node02</a:t>
            </a:r>
            <a:r>
              <a:rPr lang="zh-CN" altLang="en-US" sz="1800" dirty="0" smtClean="0">
                <a:solidFill>
                  <a:schemeClr val="tx1">
                    <a:lumMod val="85000"/>
                    <a:lumOff val="15000"/>
                  </a:schemeClr>
                </a:solidFill>
              </a:rPr>
              <a:t>的</a:t>
            </a:r>
            <a:r>
              <a:rPr lang="zh-CN" altLang="en-US" sz="1800" dirty="0">
                <a:solidFill>
                  <a:schemeClr val="tx1">
                    <a:lumMod val="85000"/>
                    <a:lumOff val="15000"/>
                  </a:schemeClr>
                </a:solidFill>
              </a:rPr>
              <a:t>群集服务停止，</a:t>
            </a:r>
            <a:r>
              <a:rPr lang="en-US" altLang="zh-CN" sz="1800" dirty="0" smtClean="0">
                <a:solidFill>
                  <a:schemeClr val="tx1">
                    <a:lumMod val="85000"/>
                    <a:lumOff val="15000"/>
                  </a:schemeClr>
                </a:solidFill>
              </a:rPr>
              <a:t>Node01</a:t>
            </a:r>
            <a:r>
              <a:rPr lang="zh-CN" altLang="en-US" sz="1800" dirty="0" smtClean="0">
                <a:solidFill>
                  <a:schemeClr val="tx1">
                    <a:lumMod val="85000"/>
                    <a:lumOff val="15000"/>
                  </a:schemeClr>
                </a:solidFill>
              </a:rPr>
              <a:t>的</a:t>
            </a:r>
            <a:r>
              <a:rPr lang="zh-CN" altLang="en-US" sz="1800" dirty="0">
                <a:solidFill>
                  <a:schemeClr val="tx1">
                    <a:lumMod val="85000"/>
                    <a:lumOff val="15000"/>
                  </a:schemeClr>
                </a:solidFill>
              </a:rPr>
              <a:t>正常</a:t>
            </a:r>
            <a:r>
              <a:rPr lang="zh-CN" altLang="en-US" sz="1800" dirty="0" smtClean="0">
                <a:solidFill>
                  <a:schemeClr val="tx1">
                    <a:lumMod val="85000"/>
                    <a:lumOff val="15000"/>
                  </a:schemeClr>
                </a:solidFill>
              </a:rPr>
              <a:t>运行，查看网站是否正常访问；</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5</a:t>
            </a:r>
            <a:r>
              <a:rPr lang="zh-CN" altLang="en-US" sz="1800" dirty="0" smtClean="0">
                <a:solidFill>
                  <a:schemeClr val="tx1">
                    <a:lumMod val="85000"/>
                    <a:lumOff val="15000"/>
                  </a:schemeClr>
                </a:solidFill>
              </a:rPr>
              <a:t>、同时停止</a:t>
            </a:r>
            <a:r>
              <a:rPr lang="en-US" altLang="zh-CN" sz="1800" dirty="0" smtClean="0">
                <a:solidFill>
                  <a:schemeClr val="tx1">
                    <a:lumMod val="85000"/>
                    <a:lumOff val="15000"/>
                  </a:schemeClr>
                </a:solidFill>
              </a:rPr>
              <a:t>Node01</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Node02</a:t>
            </a:r>
            <a:r>
              <a:rPr lang="zh-CN" altLang="en-US" sz="1800" dirty="0">
                <a:solidFill>
                  <a:schemeClr val="tx1">
                    <a:lumMod val="85000"/>
                    <a:lumOff val="15000"/>
                  </a:schemeClr>
                </a:solidFill>
              </a:rPr>
              <a:t> ，查看网站是否正常</a:t>
            </a:r>
            <a:r>
              <a:rPr lang="zh-CN" altLang="en-US" sz="1800" dirty="0" smtClean="0">
                <a:solidFill>
                  <a:schemeClr val="tx1">
                    <a:lumMod val="85000"/>
                    <a:lumOff val="15000"/>
                  </a:schemeClr>
                </a:solidFill>
              </a:rPr>
              <a:t>访问；</a:t>
            </a:r>
            <a:endParaRPr lang="en-US" altLang="zh-CN" sz="1800" dirty="0" smtClean="0">
              <a:solidFill>
                <a:schemeClr val="tx1">
                  <a:lumMod val="85000"/>
                  <a:lumOff val="15000"/>
                </a:schemeClr>
              </a:solidFill>
            </a:endParaRPr>
          </a:p>
          <a:p>
            <a:pPr>
              <a:lnSpc>
                <a:spcPct val="175000"/>
              </a:lnSpc>
            </a:pPr>
            <a:r>
              <a:rPr lang="en-US" altLang="zh-CN" sz="1800" dirty="0" smtClean="0">
                <a:solidFill>
                  <a:schemeClr val="tx1">
                    <a:lumMod val="85000"/>
                    <a:lumOff val="15000"/>
                  </a:schemeClr>
                </a:solidFill>
              </a:rPr>
              <a:t>6</a:t>
            </a:r>
            <a:r>
              <a:rPr lang="zh-CN" altLang="en-US" sz="1800" dirty="0" smtClean="0">
                <a:solidFill>
                  <a:schemeClr val="tx1">
                    <a:lumMod val="85000"/>
                    <a:lumOff val="15000"/>
                  </a:schemeClr>
                </a:solidFill>
              </a:rPr>
              <a:t>、修改</a:t>
            </a:r>
            <a:r>
              <a:rPr lang="en-US" altLang="zh-CN" sz="1800" dirty="0" smtClean="0">
                <a:solidFill>
                  <a:schemeClr val="tx1">
                    <a:lumMod val="85000"/>
                    <a:lumOff val="15000"/>
                  </a:schemeClr>
                </a:solidFill>
              </a:rPr>
              <a:t>index.html</a:t>
            </a:r>
            <a:r>
              <a:rPr lang="zh-CN" altLang="en-US" sz="1800" dirty="0" smtClean="0">
                <a:solidFill>
                  <a:schemeClr val="tx1">
                    <a:lumMod val="85000"/>
                    <a:lumOff val="15000"/>
                  </a:schemeClr>
                </a:solidFill>
              </a:rPr>
              <a:t>的内容，重复上述步骤，</a:t>
            </a:r>
            <a:r>
              <a:rPr lang="zh-CN" altLang="en-US" sz="1800" dirty="0">
                <a:solidFill>
                  <a:schemeClr val="tx1">
                    <a:lumMod val="85000"/>
                    <a:lumOff val="15000"/>
                  </a:schemeClr>
                </a:solidFill>
              </a:rPr>
              <a:t> </a:t>
            </a:r>
            <a:r>
              <a:rPr lang="zh-CN" altLang="en-US" sz="1800" dirty="0" smtClean="0">
                <a:solidFill>
                  <a:schemeClr val="tx1">
                    <a:lumMod val="85000"/>
                    <a:lumOff val="15000"/>
                  </a:schemeClr>
                </a:solidFill>
              </a:rPr>
              <a:t>查看网站访问结果；</a:t>
            </a:r>
            <a:endParaRPr lang="en-US" altLang="zh-CN" sz="1800" dirty="0" smtClean="0">
              <a:solidFill>
                <a:schemeClr val="tx1">
                  <a:lumMod val="85000"/>
                  <a:lumOff val="15000"/>
                </a:schemeClr>
              </a:solidFill>
            </a:endParaRPr>
          </a:p>
        </p:txBody>
      </p:sp>
    </p:spTree>
    <p:extLst>
      <p:ext uri="{BB962C8B-B14F-4D97-AF65-F5344CB8AC3E}">
        <p14:creationId xmlns:p14="http://schemas.microsoft.com/office/powerpoint/2010/main" val="21286390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ongjun.deng\Desktop\图片3.png"/>
          <p:cNvPicPr>
            <a:picLocks noChangeAspect="1" noChangeArrowheads="1"/>
          </p:cNvPicPr>
          <p:nvPr/>
        </p:nvPicPr>
        <p:blipFill rotWithShape="1">
          <a:blip r:embed="rId3">
            <a:extLst>
              <a:ext uri="{28A0092B-C50C-407E-A947-70E740481C1C}">
                <a14:useLocalDpi xmlns:a14="http://schemas.microsoft.com/office/drawing/2010/main" val="0"/>
              </a:ext>
            </a:extLst>
          </a:blip>
          <a:srcRect l="1740" t="5066" r="15499" b="1976"/>
          <a:stretch/>
        </p:blipFill>
        <p:spPr bwMode="auto">
          <a:xfrm>
            <a:off x="1" y="-1"/>
            <a:ext cx="13681074" cy="7921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336" b="7127"/>
          <a:stretch/>
        </p:blipFill>
        <p:spPr bwMode="auto">
          <a:xfrm>
            <a:off x="5334962" y="-1"/>
            <a:ext cx="8346113" cy="792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组合 18"/>
          <p:cNvGrpSpPr/>
          <p:nvPr/>
        </p:nvGrpSpPr>
        <p:grpSpPr>
          <a:xfrm>
            <a:off x="1681603" y="4322291"/>
            <a:ext cx="4214812" cy="1506277"/>
            <a:chOff x="1490663" y="2131468"/>
            <a:chExt cx="4214812" cy="1506277"/>
          </a:xfrm>
        </p:grpSpPr>
        <p:pic>
          <p:nvPicPr>
            <p:cNvPr id="20" name="图片 19"/>
            <p:cNvPicPr>
              <a:picLocks noChangeAspect="1"/>
            </p:cNvPicPr>
            <p:nvPr/>
          </p:nvPicPr>
          <p:blipFill>
            <a:blip r:embed="rId5"/>
            <a:stretch>
              <a:fillRect/>
            </a:stretch>
          </p:blipFill>
          <p:spPr>
            <a:xfrm>
              <a:off x="1524005" y="2131468"/>
              <a:ext cx="3519484" cy="416592"/>
            </a:xfrm>
            <a:prstGeom prst="rect">
              <a:avLst/>
            </a:prstGeom>
          </p:spPr>
        </p:pic>
        <p:sp>
          <p:nvSpPr>
            <p:cNvPr id="21" name="标题 3"/>
            <p:cNvSpPr txBox="1">
              <a:spLocks/>
            </p:cNvSpPr>
            <p:nvPr/>
          </p:nvSpPr>
          <p:spPr>
            <a:xfrm>
              <a:off x="2459494" y="2647161"/>
              <a:ext cx="25839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200" b="0" dirty="0" smtClean="0">
                  <a:solidFill>
                    <a:srgbClr val="3E3A39"/>
                  </a:solidFill>
                  <a:latin typeface="微软雅黑" pitchFamily="34" charset="-122"/>
                  <a:cs typeface="+mn-cs"/>
                </a:rPr>
                <a:t>深圳国泰安教育技术股份有限公司</a:t>
              </a:r>
              <a:endParaRPr lang="zh-CN" altLang="en-US" sz="1200" b="0" dirty="0">
                <a:solidFill>
                  <a:srgbClr val="3E3A39"/>
                </a:solidFill>
                <a:latin typeface="微软雅黑" pitchFamily="34" charset="-122"/>
                <a:cs typeface="+mn-cs"/>
              </a:endParaRPr>
            </a:p>
          </p:txBody>
        </p:sp>
        <p:sp>
          <p:nvSpPr>
            <p:cNvPr id="22" name="标题 3"/>
            <p:cNvSpPr txBox="1">
              <a:spLocks/>
            </p:cNvSpPr>
            <p:nvPr/>
          </p:nvSpPr>
          <p:spPr>
            <a:xfrm>
              <a:off x="2459494" y="2878563"/>
              <a:ext cx="3245981"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defTabSz="913765">
                <a:lnSpc>
                  <a:spcPts val="1300"/>
                </a:lnSpc>
              </a:pPr>
              <a:r>
                <a:rPr lang="en-US" altLang="zh-CN" sz="1000" b="0" dirty="0" smtClean="0">
                  <a:solidFill>
                    <a:srgbClr val="C30D23"/>
                  </a:solidFill>
                  <a:latin typeface="微软雅黑" pitchFamily="34" charset="-122"/>
                  <a:cs typeface="+mn-cs"/>
                </a:rPr>
                <a:t>T</a:t>
              </a:r>
              <a:r>
                <a:rPr lang="en-US" altLang="zh-CN" sz="1000" b="0" dirty="0" smtClean="0">
                  <a:solidFill>
                    <a:srgbClr val="3E3A39"/>
                  </a:solidFill>
                  <a:latin typeface="微软雅黑" pitchFamily="34" charset="-122"/>
                  <a:cs typeface="+mn-cs"/>
                </a:rPr>
                <a:t>   400-609-6665   </a:t>
              </a:r>
            </a:p>
            <a:p>
              <a:pPr defTabSz="913765">
                <a:lnSpc>
                  <a:spcPts val="1300"/>
                </a:lnSpc>
              </a:pPr>
              <a:r>
                <a:rPr lang="en-US" altLang="zh-CN" sz="1000" b="0" dirty="0" smtClean="0">
                  <a:solidFill>
                    <a:srgbClr val="C30D23"/>
                  </a:solidFill>
                  <a:latin typeface="微软雅黑" pitchFamily="34" charset="-122"/>
                  <a:cs typeface="+mn-cs"/>
                </a:rPr>
                <a:t>E</a:t>
              </a:r>
              <a:r>
                <a:rPr lang="en-US" altLang="zh-CN" sz="1000" b="0" dirty="0" smtClean="0">
                  <a:solidFill>
                    <a:srgbClr val="3E3A39"/>
                  </a:solidFill>
                  <a:latin typeface="微软雅黑" pitchFamily="34" charset="-122"/>
                  <a:cs typeface="+mn-cs"/>
                </a:rPr>
                <a:t>   market@gtafe.com</a:t>
              </a:r>
            </a:p>
            <a:p>
              <a:pPr defTabSz="913765">
                <a:lnSpc>
                  <a:spcPts val="1300"/>
                </a:lnSpc>
              </a:pPr>
              <a:r>
                <a:rPr lang="en-US" altLang="zh-CN" sz="1000" b="0" dirty="0" smtClean="0">
                  <a:solidFill>
                    <a:srgbClr val="C30D23"/>
                  </a:solidFill>
                  <a:latin typeface="微软雅黑" pitchFamily="34" charset="-122"/>
                  <a:cs typeface="+mn-cs"/>
                </a:rPr>
                <a:t>W</a:t>
              </a:r>
              <a:r>
                <a:rPr lang="en-US" altLang="zh-CN" sz="1000" b="0" dirty="0" smtClean="0">
                  <a:solidFill>
                    <a:srgbClr val="3E3A39"/>
                  </a:solidFill>
                  <a:latin typeface="微软雅黑" pitchFamily="34" charset="-122"/>
                  <a:cs typeface="+mn-cs"/>
                </a:rPr>
                <a:t>  http://www.gtafe.com</a:t>
              </a:r>
            </a:p>
            <a:p>
              <a:pPr defTabSz="913765">
                <a:lnSpc>
                  <a:spcPts val="1300"/>
                </a:lnSpc>
              </a:pPr>
              <a:r>
                <a:rPr lang="en-US" altLang="zh-CN" sz="1000" b="0" dirty="0" smtClean="0">
                  <a:solidFill>
                    <a:srgbClr val="C30D23"/>
                  </a:solidFill>
                  <a:latin typeface="微软雅黑" pitchFamily="34" charset="-122"/>
                  <a:cs typeface="+mn-cs"/>
                </a:rPr>
                <a:t>A   </a:t>
              </a:r>
              <a:r>
                <a:rPr lang="zh-CN" altLang="en-US" sz="1000" b="0" dirty="0" smtClean="0">
                  <a:solidFill>
                    <a:srgbClr val="3E3A39"/>
                  </a:solidFill>
                  <a:latin typeface="微软雅黑" pitchFamily="34" charset="-122"/>
                  <a:cs typeface="+mn-cs"/>
                </a:rPr>
                <a:t>深圳市南山区学苑大道</a:t>
              </a:r>
              <a:r>
                <a:rPr lang="en-US" altLang="zh-CN" sz="1000" b="0" dirty="0" smtClean="0">
                  <a:solidFill>
                    <a:srgbClr val="3E3A39"/>
                  </a:solidFill>
                  <a:latin typeface="微软雅黑" pitchFamily="34" charset="-122"/>
                  <a:cs typeface="+mn-cs"/>
                </a:rPr>
                <a:t>1001</a:t>
              </a:r>
              <a:r>
                <a:rPr lang="zh-CN" altLang="en-US" sz="1000" b="0" dirty="0" smtClean="0">
                  <a:solidFill>
                    <a:srgbClr val="3E3A39"/>
                  </a:solidFill>
                  <a:latin typeface="微软雅黑" pitchFamily="34" charset="-122"/>
                  <a:cs typeface="+mn-cs"/>
                </a:rPr>
                <a:t>号南山智园</a:t>
              </a:r>
              <a:r>
                <a:rPr lang="en-US" altLang="zh-CN" sz="1000" b="0" dirty="0" smtClean="0">
                  <a:solidFill>
                    <a:srgbClr val="3E3A39"/>
                  </a:solidFill>
                  <a:latin typeface="微软雅黑" pitchFamily="34" charset="-122"/>
                  <a:cs typeface="+mn-cs"/>
                </a:rPr>
                <a:t>A4</a:t>
              </a:r>
              <a:r>
                <a:rPr lang="zh-CN" altLang="en-US" sz="1000" b="0" dirty="0" smtClean="0">
                  <a:solidFill>
                    <a:srgbClr val="3E3A39"/>
                  </a:solidFill>
                  <a:latin typeface="微软雅黑" pitchFamily="34" charset="-122"/>
                  <a:cs typeface="+mn-cs"/>
                </a:rPr>
                <a:t>栋</a:t>
              </a:r>
              <a:endParaRPr lang="zh-CN" altLang="en-US" sz="1000" b="0" dirty="0">
                <a:solidFill>
                  <a:srgbClr val="3E3A39"/>
                </a:solidFill>
                <a:latin typeface="微软雅黑" pitchFamily="34" charset="-122"/>
                <a:cs typeface="+mn-cs"/>
              </a:endParaRPr>
            </a:p>
          </p:txBody>
        </p:sp>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t="5298" b="5478"/>
            <a:stretch/>
          </p:blipFill>
          <p:spPr>
            <a:xfrm>
              <a:off x="1490663" y="2699485"/>
              <a:ext cx="968831" cy="864421"/>
            </a:xfrm>
            <a:prstGeom prst="rect">
              <a:avLst/>
            </a:prstGeom>
          </p:spPr>
        </p:pic>
      </p:grpSp>
      <p:sp>
        <p:nvSpPr>
          <p:cNvPr id="24" name="TextBox 23"/>
          <p:cNvSpPr txBox="1"/>
          <p:nvPr/>
        </p:nvSpPr>
        <p:spPr>
          <a:xfrm>
            <a:off x="1589906" y="2439028"/>
            <a:ext cx="6342061" cy="1200329"/>
          </a:xfrm>
          <a:prstGeom prst="rect">
            <a:avLst/>
          </a:prstGeom>
          <a:noFill/>
        </p:spPr>
        <p:txBody>
          <a:bodyPr wrap="square" rtlCol="0">
            <a:spAutoFit/>
          </a:bodyPr>
          <a:lstStyle/>
          <a:p>
            <a:r>
              <a:rPr lang="zh-CN" altLang="en-US" sz="7200" b="1" dirty="0" smtClean="0">
                <a:solidFill>
                  <a:srgbClr val="003366"/>
                </a:solidFill>
                <a:latin typeface="微软雅黑" panose="020B0503020204020204" pitchFamily="34" charset="-122"/>
                <a:ea typeface="微软雅黑" panose="020B0503020204020204" pitchFamily="34" charset="-122"/>
              </a:rPr>
              <a:t>谢谢！</a:t>
            </a:r>
            <a:endParaRPr lang="zh-CN" altLang="en-US" sz="7200" b="1" dirty="0">
              <a:solidFill>
                <a:srgbClr val="00336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1720792" y="3635675"/>
            <a:ext cx="6053652" cy="0"/>
          </a:xfrm>
          <a:prstGeom prst="line">
            <a:avLst/>
          </a:prstGeom>
          <a:ln w="25400">
            <a:solidFill>
              <a:srgbClr val="0033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0849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nvPr>
        </p:nvSpPr>
        <p:spPr>
          <a:xfrm>
            <a:off x="626919" y="1567944"/>
            <a:ext cx="12478314" cy="5489212"/>
          </a:xfrm>
        </p:spPr>
        <p:txBody>
          <a:bodyPr/>
          <a:lstStyle/>
          <a:p>
            <a:pPr>
              <a:lnSpc>
                <a:spcPct val="150000"/>
              </a:lnSpc>
            </a:pPr>
            <a:r>
              <a:rPr lang="zh-CN" altLang="en-US" sz="1800" b="1" dirty="0" smtClean="0">
                <a:solidFill>
                  <a:srgbClr val="CC0000"/>
                </a:solidFill>
              </a:rPr>
              <a:t>一、所有节点必须属于同一个域（</a:t>
            </a:r>
            <a:r>
              <a:rPr lang="en-US" altLang="zh-CN" sz="1800" b="1" dirty="0" smtClean="0">
                <a:solidFill>
                  <a:srgbClr val="CC0000"/>
                </a:solidFill>
              </a:rPr>
              <a:t>Domain</a:t>
            </a:r>
            <a:r>
              <a:rPr lang="zh-CN" altLang="en-US" sz="1800" b="1" dirty="0" smtClean="0">
                <a:solidFill>
                  <a:srgbClr val="CC0000"/>
                </a:solidFill>
              </a:rPr>
              <a:t>）中。</a:t>
            </a:r>
            <a:r>
              <a:rPr lang="en-US" altLang="zh-CN" sz="1800" dirty="0" smtClean="0">
                <a:solidFill>
                  <a:srgbClr val="CC0000"/>
                </a:solidFill>
              </a:rPr>
              <a:t/>
            </a:r>
            <a:br>
              <a:rPr lang="en-US" altLang="zh-CN" sz="1800" dirty="0" smtClean="0">
                <a:solidFill>
                  <a:srgbClr val="CC0000"/>
                </a:solidFill>
              </a:rPr>
            </a:b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r>
              <a:rPr lang="zh-CN" altLang="en-US" sz="1800" b="1" dirty="0">
                <a:solidFill>
                  <a:srgbClr val="CC0000"/>
                </a:solidFill>
              </a:rPr>
              <a:t>二</a:t>
            </a:r>
            <a:r>
              <a:rPr lang="zh-CN" altLang="en-US" sz="1800" b="1" dirty="0" smtClean="0">
                <a:solidFill>
                  <a:srgbClr val="CC0000"/>
                </a:solidFill>
              </a:rPr>
              <a:t>、网卡</a:t>
            </a:r>
            <a:r>
              <a:rPr lang="en-US" altLang="zh-CN" sz="1800" dirty="0">
                <a:solidFill>
                  <a:schemeClr val="tx1">
                    <a:lumMod val="85000"/>
                    <a:lumOff val="15000"/>
                  </a:schemeClr>
                </a:solidFill>
              </a:rPr>
              <a:t/>
            </a:r>
            <a:br>
              <a:rPr lang="en-US" altLang="zh-CN" sz="1800" dirty="0">
                <a:solidFill>
                  <a:schemeClr val="tx1">
                    <a:lumMod val="85000"/>
                    <a:lumOff val="15000"/>
                  </a:schemeClr>
                </a:solidFill>
              </a:rPr>
            </a:br>
            <a:r>
              <a:rPr lang="en-US" altLang="zh-CN" sz="1800" dirty="0" smtClean="0">
                <a:solidFill>
                  <a:schemeClr val="tx1">
                    <a:lumMod val="85000"/>
                    <a:lumOff val="15000"/>
                  </a:schemeClr>
                </a:solidFill>
              </a:rPr>
              <a:t>1</a:t>
            </a:r>
            <a:r>
              <a:rPr lang="zh-CN" altLang="en-US" sz="1800" dirty="0" smtClean="0">
                <a:solidFill>
                  <a:schemeClr val="tx1">
                    <a:lumMod val="85000"/>
                    <a:lumOff val="15000"/>
                  </a:schemeClr>
                </a:solidFill>
              </a:rPr>
              <a:t>、 群集</a:t>
            </a:r>
            <a:r>
              <a:rPr lang="zh-CN" altLang="en-US" sz="1800" dirty="0">
                <a:solidFill>
                  <a:schemeClr val="tx1">
                    <a:lumMod val="85000"/>
                    <a:lumOff val="15000"/>
                  </a:schemeClr>
                </a:solidFill>
              </a:rPr>
              <a:t>中的每个节点需要有两个网卡</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r>
              <a:rPr lang="zh-CN" altLang="en-US" sz="1800" dirty="0">
                <a:solidFill>
                  <a:schemeClr val="tx1">
                    <a:lumMod val="85000"/>
                    <a:lumOff val="15000"/>
                  </a:schemeClr>
                </a:solidFill>
              </a:rPr>
              <a:t>　</a:t>
            </a:r>
            <a:r>
              <a:rPr lang="zh-CN" altLang="en-US" sz="1800" dirty="0" smtClean="0">
                <a:solidFill>
                  <a:schemeClr val="tx1">
                    <a:lumMod val="85000"/>
                    <a:lumOff val="15000"/>
                  </a:schemeClr>
                </a:solidFill>
              </a:rPr>
              <a:t>　一</a:t>
            </a:r>
            <a:r>
              <a:rPr lang="zh-CN" altLang="en-US" sz="1800" dirty="0">
                <a:solidFill>
                  <a:schemeClr val="tx1">
                    <a:lumMod val="85000"/>
                    <a:lumOff val="15000"/>
                  </a:schemeClr>
                </a:solidFill>
              </a:rPr>
              <a:t>个用来连接您的公共网络</a:t>
            </a:r>
            <a:r>
              <a:rPr lang="zh-CN" altLang="en-US" sz="1800" dirty="0" smtClean="0">
                <a:solidFill>
                  <a:schemeClr val="tx1">
                    <a:lumMod val="85000"/>
                    <a:lumOff val="15000"/>
                  </a:schemeClr>
                </a:solidFill>
              </a:rPr>
              <a:t>，</a:t>
            </a: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r>
              <a:rPr lang="zh-CN" altLang="en-US" sz="1800" dirty="0">
                <a:solidFill>
                  <a:schemeClr val="tx1">
                    <a:lumMod val="85000"/>
                    <a:lumOff val="15000"/>
                  </a:schemeClr>
                </a:solidFill>
              </a:rPr>
              <a:t>　　</a:t>
            </a:r>
            <a:r>
              <a:rPr lang="zh-CN" altLang="en-US" sz="1800" dirty="0" smtClean="0">
                <a:solidFill>
                  <a:schemeClr val="tx1">
                    <a:lumMod val="85000"/>
                    <a:lumOff val="15000"/>
                  </a:schemeClr>
                </a:solidFill>
              </a:rPr>
              <a:t>一</a:t>
            </a:r>
            <a:r>
              <a:rPr lang="zh-CN" altLang="en-US" sz="1800" dirty="0">
                <a:solidFill>
                  <a:schemeClr val="tx1">
                    <a:lumMod val="85000"/>
                    <a:lumOff val="15000"/>
                  </a:schemeClr>
                </a:solidFill>
              </a:rPr>
              <a:t>个用来进行群集节点间的通讯，俗称“心跳连接”。</a:t>
            </a:r>
            <a:br>
              <a:rPr lang="zh-CN" altLang="en-US" sz="1800" dirty="0">
                <a:solidFill>
                  <a:schemeClr val="tx1">
                    <a:lumMod val="85000"/>
                    <a:lumOff val="15000"/>
                  </a:schemeClr>
                </a:solidFill>
              </a:rPr>
            </a:br>
            <a:r>
              <a:rPr lang="en-US" altLang="zh-CN" sz="1800" dirty="0" smtClean="0">
                <a:solidFill>
                  <a:schemeClr val="tx1">
                    <a:lumMod val="85000"/>
                    <a:lumOff val="15000"/>
                  </a:schemeClr>
                </a:solidFill>
              </a:rPr>
              <a:t>2</a:t>
            </a:r>
            <a:r>
              <a:rPr lang="zh-CN" altLang="en-US" sz="1800" dirty="0" smtClean="0">
                <a:solidFill>
                  <a:schemeClr val="tx1">
                    <a:lumMod val="85000"/>
                    <a:lumOff val="15000"/>
                  </a:schemeClr>
                </a:solidFill>
              </a:rPr>
              <a:t>、 心跳</a:t>
            </a:r>
            <a:r>
              <a:rPr lang="zh-CN" altLang="en-US" sz="1800" dirty="0">
                <a:solidFill>
                  <a:schemeClr val="tx1">
                    <a:lumMod val="85000"/>
                    <a:lumOff val="15000"/>
                  </a:schemeClr>
                </a:solidFill>
              </a:rPr>
              <a:t>线必须通过交叉线直接连接群集</a:t>
            </a:r>
            <a:r>
              <a:rPr lang="zh-CN" altLang="en-US" sz="1800" dirty="0" smtClean="0">
                <a:solidFill>
                  <a:schemeClr val="tx1">
                    <a:lumMod val="85000"/>
                    <a:lumOff val="15000"/>
                  </a:schemeClr>
                </a:solidFill>
              </a:rPr>
              <a:t>节点。</a:t>
            </a:r>
            <a:r>
              <a:rPr lang="en-US" altLang="zh-CN" sz="1800" dirty="0" smtClean="0">
                <a:solidFill>
                  <a:schemeClr val="tx1">
                    <a:lumMod val="85000"/>
                    <a:lumOff val="15000"/>
                  </a:schemeClr>
                </a:solidFill>
              </a:rPr>
              <a:t/>
            </a:r>
            <a:br>
              <a:rPr lang="en-US" altLang="zh-CN" sz="1800" dirty="0" smtClean="0">
                <a:solidFill>
                  <a:schemeClr val="tx1">
                    <a:lumMod val="85000"/>
                    <a:lumOff val="15000"/>
                  </a:schemeClr>
                </a:solidFill>
              </a:rPr>
            </a:br>
            <a:r>
              <a:rPr lang="zh-CN" altLang="en-US" sz="1800" dirty="0">
                <a:solidFill>
                  <a:schemeClr val="tx1">
                    <a:lumMod val="85000"/>
                    <a:lumOff val="15000"/>
                  </a:schemeClr>
                </a:solidFill>
              </a:rPr>
              <a:t>　</a:t>
            </a:r>
            <a:r>
              <a:rPr lang="zh-CN" altLang="en-US" sz="1800" dirty="0" smtClean="0">
                <a:solidFill>
                  <a:schemeClr val="tx1">
                    <a:lumMod val="85000"/>
                    <a:lumOff val="15000"/>
                  </a:schemeClr>
                </a:solidFill>
              </a:rPr>
              <a:t>　本次演示中通过连接虚拟交换机实现。</a:t>
            </a:r>
            <a:r>
              <a:rPr lang="zh-CN" altLang="en-US" sz="1800" dirty="0">
                <a:solidFill>
                  <a:schemeClr val="tx1">
                    <a:lumMod val="85000"/>
                    <a:lumOff val="15000"/>
                  </a:schemeClr>
                </a:solidFill>
              </a:rPr>
              <a:t/>
            </a:r>
            <a:br>
              <a:rPr lang="zh-CN" altLang="en-US" sz="1800" dirty="0">
                <a:solidFill>
                  <a:schemeClr val="tx1">
                    <a:lumMod val="85000"/>
                    <a:lumOff val="15000"/>
                  </a:schemeClr>
                </a:solidFill>
              </a:rPr>
            </a:br>
            <a:endParaRPr lang="zh-CN" altLang="en-US" sz="1800" dirty="0">
              <a:solidFill>
                <a:schemeClr val="tx1">
                  <a:lumMod val="85000"/>
                  <a:lumOff val="15000"/>
                </a:schemeClr>
              </a:solidFill>
            </a:endParaRPr>
          </a:p>
        </p:txBody>
      </p:sp>
      <p:sp>
        <p:nvSpPr>
          <p:cNvPr id="21" name="文本占位符 20"/>
          <p:cNvSpPr>
            <a:spLocks noGrp="1"/>
          </p:cNvSpPr>
          <p:nvPr>
            <p:ph type="body" sz="quarter" idx="10"/>
          </p:nvPr>
        </p:nvSpPr>
        <p:spPr/>
        <p:txBody>
          <a:bodyPr/>
          <a:lstStyle/>
          <a:p>
            <a:r>
              <a:rPr lang="zh-CN" altLang="en-US" dirty="0" smtClean="0"/>
              <a:t>准备工作</a:t>
            </a:r>
            <a:endParaRPr lang="zh-CN" altLang="en-US" dirty="0"/>
          </a:p>
        </p:txBody>
      </p:sp>
      <p:sp>
        <p:nvSpPr>
          <p:cNvPr id="22" name="文本占位符 21"/>
          <p:cNvSpPr>
            <a:spLocks noGrp="1"/>
          </p:cNvSpPr>
          <p:nvPr>
            <p:ph type="body" sz="quarter" idx="11"/>
          </p:nvPr>
        </p:nvSpPr>
        <p:spPr/>
        <p:txBody>
          <a:bodyPr/>
          <a:lstStyle/>
          <a:p>
            <a:r>
              <a:rPr lang="zh-CN" altLang="en-US" dirty="0" smtClean="0"/>
              <a:t>必要条件</a:t>
            </a:r>
            <a:endParaRPr lang="zh-CN" altLang="en-US" dirty="0"/>
          </a:p>
        </p:txBody>
      </p:sp>
    </p:spTree>
    <p:extLst>
      <p:ext uri="{BB962C8B-B14F-4D97-AF65-F5344CB8AC3E}">
        <p14:creationId xmlns:p14="http://schemas.microsoft.com/office/powerpoint/2010/main" val="7980190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B546E4452F406448B0D4FFC68DA2E715" ma:contentTypeVersion="1" ma:contentTypeDescription="新建文档。" ma:contentTypeScope="" ma:versionID="95404843095e1c036ecf348110506f6f">
  <xsd:schema xmlns:xsd="http://www.w3.org/2001/XMLSchema" xmlns:xs="http://www.w3.org/2001/XMLSchema" xmlns:p="http://schemas.microsoft.com/office/2006/metadata/properties" xmlns:ns2="http://schemas.microsoft.com/sharepoint/v4" targetNamespace="http://schemas.microsoft.com/office/2006/metadata/properties" ma:root="true" ma:fieldsID="aa7f80d9dc3363e55d371041391f7404"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C28CE-DE0D-48A6-8BC9-0D1CA67915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F1F560-B8F6-4128-8ECD-D62C6170CABD}">
  <ds:schemaRefs>
    <ds:schemaRef ds:uri="http://schemas.microsoft.com/office/2006/metadata/properties"/>
    <ds:schemaRef ds:uri="http://schemas.microsoft.com/office/infopath/2007/PartnerControls"/>
    <ds:schemaRef ds:uri="http://schemas.microsoft.com/sharepoint/v4"/>
  </ds:schemaRefs>
</ds:datastoreItem>
</file>

<file path=customXml/itemProps3.xml><?xml version="1.0" encoding="utf-8"?>
<ds:datastoreItem xmlns:ds="http://schemas.openxmlformats.org/officeDocument/2006/customXml" ds:itemID="{7156B73A-E569-45C5-BDBE-1265F98681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9606</TotalTime>
  <Words>1756</Words>
  <Application>Microsoft Office PowerPoint</Application>
  <PresentationFormat>自定义</PresentationFormat>
  <Paragraphs>297</Paragraphs>
  <Slides>86</Slides>
  <Notes>9</Notes>
  <HiddenSlides>0</HiddenSlides>
  <MMClips>0</MMClips>
  <ScaleCrop>false</ScaleCrop>
  <HeadingPairs>
    <vt:vector size="4" baseType="variant">
      <vt:variant>
        <vt:lpstr>主题</vt:lpstr>
      </vt:variant>
      <vt:variant>
        <vt:i4>1</vt:i4>
      </vt:variant>
      <vt:variant>
        <vt:lpstr>幻灯片标题</vt:lpstr>
      </vt:variant>
      <vt:variant>
        <vt:i4>86</vt:i4>
      </vt:variant>
    </vt:vector>
  </HeadingPairs>
  <TitlesOfParts>
    <vt:vector size="87" baseType="lpstr">
      <vt:lpstr>Office 主题​​</vt:lpstr>
      <vt:lpstr>PowerPoint 演示文稿</vt:lpstr>
      <vt:lpstr>PowerPoint 演示文稿</vt:lpstr>
      <vt:lpstr>PowerPoint 演示文稿</vt:lpstr>
      <vt:lpstr>PowerPoint 演示文稿</vt:lpstr>
      <vt:lpstr>　　是一组协同工作并运行的独立服务器。 　　为资源和应用程序提供高可用性、故障恢复、可伸缩性和可管理性。 　　允许客户端在出现故障和计划中的暂停时，依然能够访问应用程序和资源。 　　如果群集中的某一台服务器由于故障或维护需要而无法使用，资源和应用程序将转移到可用的群集节点上。</vt:lpstr>
      <vt:lpstr>节点(Node)： 构建群集的物理计算机。 群集服务(Cluster Service)：运行群集管理器或运行群集必须启动的服务。 资源(Resource)：IP地址、磁盘、服务器应用程序等都可以叫做资源。 共享磁盘(Share Disk) ：群集节点之间通过光纤 SCSI 电缆等共同连接的磁盘柜或存储。 仲裁资源(Quorum Resource) ：构建群集时，有一块磁盘会用来仲裁信息，其中包括当前的服务状态各个节点的状态以及群集转移时的一些日志。 资源状态(Resource State) ：主要指资源目前是处于联机状态还是脱机状态。 资源依赖(Resource Dependence) ：资源之间的依存关系。 组(Group)：故障转移的最小单位。</vt:lpstr>
      <vt:lpstr>故障转移(Failover) ：应用从宕机的节点切换到正常联机的节点。 故障恢复：某节点从宕机状态转为联机状态后，仍然继续宕机前的工作，为其他节点分流。 域(Domain)：是Windows网络中独立运行的单位，域之间相互访问则需要建立信任关系（即Trust Relation）。信任关系是连接在域与域之间的桥梁。 域控制器(Domain Controller)：简称DC，在“域”模式下，至少有一台服务器负责每一台联入网络的电脑和用户的验证工作。域控制器中包含了由这个域的账户、密码、属于这个域的计算机等信息构成的数据库。 心跳线（Heartbeat）：主要用于主从服务器之间，是连接工作机与备份机的网线，通过软件的方式监视工作机，备份机一旦发现工作机由于某种原因停止服务，则立即投入使用，以保证网络的畅通和服务的正常运行。 总线(Bus)：是计算机各种功能部件之间传送信息的公共通信干线，它是由导线组成的传输线束， 按照计算机所传输的信息种类，计算机的总线可以划分为数据总线、地址总线和控制总线，分别用来传输数据、数据地址和控制信号。</vt:lpstr>
      <vt:lpstr>PowerPoint 演示文稿</vt:lpstr>
      <vt:lpstr>一、所有节点必须属于同一个域（Domain）中。  二、网卡 1、 群集中的每个节点需要有两个网卡。 　　一个用来连接您的公共网络， 　　一个用来进行群集节点间的通讯，俗称“心跳连接”。 2、 心跳线必须通过交叉线直接连接群集节点。 　　本次演示中通过连接虚拟交换机实现。 </vt:lpstr>
      <vt:lpstr>三、磁盘 1、除操作系统所在磁盘外，还需要两个额外的SCSI磁盘。一个用来做仲裁磁盘，另一个用来充当数据共享磁盘。 2、共享磁盘必须位于系统驱动器所用的控制器以外的另一个控制器上。不要和操作系统所在磁盘使用同一个总线。 3、所有共享磁盘，包括仲裁磁盘，必须在物理上附加到一个共享总线。 4、仲裁磁盘空间大小最小50 MB。为了得到最佳的NTFS文件系统性能，建议采用最小500 MB的磁盘分区。 5、所有共享磁盘必须配置为基本磁盘，而不能为动态磁盘。 6、共享磁盘不支持软件容错，不要再试图对共享磁盘做软RAID。 7、如果您使用的是64位版本的Windows Server 2003的系统，需要注意的是，所有共享磁盘必须配置为主引导记录（MBR），也就是建立主分区。也不要试图配置为GPT磁盘，因为它不能作为群集磁盘得到支持。 8、群集磁盘上的所有分区必须格式化为NTFS。 9、群集节点的操作系统必须采用同架构的版本，不能节点A采用32位系统，而节点B却使用64位系统。</vt:lpstr>
      <vt:lpstr>PowerPoint 演示文稿</vt:lpstr>
      <vt:lpstr>PowerPoint 演示文稿</vt:lpstr>
      <vt:lpstr>一、创建目录 　　用于存放共享磁盘的路径，如：E:\ShareDisks  二、创建共享磁盘 1、创建仲裁磁盘：大小500M，静态分配，文件名Quorum.vmdk。 　　vmware-vdiskmanager.exe -c -s 500Mb -a lsilogic -t 2 “E:\ShareDisks\Quorum.vmdk” 2、创建数据磁盘：大小1G，静态分配，文件名Data.vmdk 。 　　vmware-vdiskmanager.exe -c -s 1024Mb -a lsilogic -t 2  “E:\ShareDisks\Data.vmdk”  注意：以上脚本通过命令窗口定位到VMWare安装目录下执行。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设置帐户权限： </vt:lpstr>
      <vt:lpstr>　　此外，ClusterAdmin用户还需加入到群集各节点的本地管理员组，将在节点加入域后进行操作。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1、关闭全部节点 2、用文本编辑器打开各个节点虚拟机的vmx文件，在末尾添加如下代码：  disk.locking = " false " diskLib.dataCacheMaxSize = " 0 " scsi1.present = "TRUE" scsi1.virtualDev = "lsilogic" scsi1:0.present = "TRUE" scsi1:0.fileName = "E:\ShareDisks\Quorum.vmdk" scsi1:1.present = "TRUE" scsi1:1.fileName = "E:\ShareDisks\Data.vmdk"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国泰安幻灯片模板</dc:title>
  <dc:creator>GTA设计中心</dc:creator>
  <cp:lastModifiedBy>付启忠</cp:lastModifiedBy>
  <cp:revision>321</cp:revision>
  <dcterms:created xsi:type="dcterms:W3CDTF">2015-11-21T04:10:56Z</dcterms:created>
  <dcterms:modified xsi:type="dcterms:W3CDTF">2017-12-22T02:04:22Z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0x010100B546E4452F406448B0D4FFC68DA2E715</vt:lpwstr>
  </property>
</Properties>
</file>